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60" r:id="rId6"/>
    <p:sldId id="290" r:id="rId7"/>
    <p:sldId id="291" r:id="rId8"/>
    <p:sldId id="261" r:id="rId9"/>
    <p:sldId id="298" r:id="rId10"/>
    <p:sldId id="262" r:id="rId11"/>
    <p:sldId id="263" r:id="rId12"/>
    <p:sldId id="264" r:id="rId13"/>
    <p:sldId id="281" r:id="rId14"/>
    <p:sldId id="282" r:id="rId15"/>
    <p:sldId id="283" r:id="rId16"/>
    <p:sldId id="284" r:id="rId17"/>
    <p:sldId id="285" r:id="rId18"/>
    <p:sldId id="294" r:id="rId19"/>
    <p:sldId id="265" r:id="rId20"/>
    <p:sldId id="266" r:id="rId21"/>
    <p:sldId id="267" r:id="rId22"/>
    <p:sldId id="292" r:id="rId23"/>
    <p:sldId id="293" r:id="rId24"/>
    <p:sldId id="268" r:id="rId25"/>
    <p:sldId id="270" r:id="rId26"/>
    <p:sldId id="271" r:id="rId27"/>
    <p:sldId id="272" r:id="rId28"/>
    <p:sldId id="280" r:id="rId29"/>
    <p:sldId id="279" r:id="rId30"/>
    <p:sldId id="286" r:id="rId31"/>
    <p:sldId id="295" r:id="rId32"/>
    <p:sldId id="296" r:id="rId33"/>
    <p:sldId id="297" r:id="rId34"/>
    <p:sldId id="288" r:id="rId35"/>
    <p:sldId id="277" r:id="rId36"/>
    <p:sldId id="278" r:id="rId37"/>
    <p:sldId id="275" r:id="rId38"/>
    <p:sldId id="276" r:id="rId39"/>
    <p:sldId id="287"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746" autoAdjust="0"/>
  </p:normalViewPr>
  <p:slideViewPr>
    <p:cSldViewPr>
      <p:cViewPr>
        <p:scale>
          <a:sx n="90" d="100"/>
          <a:sy n="90" d="100"/>
        </p:scale>
        <p:origin x="-123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DE536EE-619F-488F-A3D5-750C762442B0}" type="datetimeFigureOut">
              <a:rPr lang="en-GB"/>
              <a:pPr>
                <a:defRPr/>
              </a:pPr>
              <a:t>29/03/2016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E38ADD3-79A0-4387-B96B-DF519A16BC1D}" type="slidenum">
              <a:rPr lang="en-GB"/>
              <a:pPr>
                <a:defRPr/>
              </a:pPr>
              <a:t>‹#›</a:t>
            </a:fld>
            <a:endParaRPr lang="en-GB"/>
          </a:p>
        </p:txBody>
      </p:sp>
    </p:spTree>
    <p:extLst>
      <p:ext uri="{BB962C8B-B14F-4D97-AF65-F5344CB8AC3E}">
        <p14:creationId xmlns:p14="http://schemas.microsoft.com/office/powerpoint/2010/main" val="21905472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25F69449-3DAC-4627-82D6-FF0F6C904717}" type="datetimeFigureOut">
              <a:rPr lang="en-GB"/>
              <a:pPr>
                <a:defRPr/>
              </a:pPr>
              <a:t>29/03/2016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0A0C4F4-7C63-4D19-8674-AFB64CBEAC3A}"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EBDCAA6-63DF-4871-9A92-02E20E420691}" type="datetimeFigureOut">
              <a:rPr lang="en-GB"/>
              <a:pPr>
                <a:defRPr/>
              </a:pPr>
              <a:t>29/03/2016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06CA402-475F-4AA1-83CF-0F2B2552277F}"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1686E8A-4BC2-48F8-B4DE-9E1F84810FA1}" type="datetimeFigureOut">
              <a:rPr lang="en-GB"/>
              <a:pPr>
                <a:defRPr/>
              </a:pPr>
              <a:t>29/03/2016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C296AAF-A421-49E1-AC43-67141DA44E16}"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092886AE-6045-492E-B55B-E843365B855A}" type="datetimeFigureOut">
              <a:rPr lang="en-GB"/>
              <a:pPr>
                <a:defRPr/>
              </a:pPr>
              <a:t>29/03/2016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1D0436D-23B5-42A8-8008-1A2BE9B088E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7DEE798-6C86-413E-BDDE-F8B5CFD22361}" type="datetimeFigureOut">
              <a:rPr lang="en-GB"/>
              <a:pPr>
                <a:defRPr/>
              </a:pPr>
              <a:t>29/03/2016</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0B6EBE6A-B50B-488A-A50B-A1E4C444D67C}"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619D9E18-5DAD-4A3A-AC77-566700FA0738}" type="datetimeFigureOut">
              <a:rPr lang="en-GB"/>
              <a:pPr>
                <a:defRPr/>
              </a:pPr>
              <a:t>29/03/2016</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F777B72-9BC1-4E30-8393-F714F91EF002}"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04E3F6C-7F76-4D96-9B7B-E05341923C78}" type="datetimeFigureOut">
              <a:rPr lang="en-GB"/>
              <a:pPr>
                <a:defRPr/>
              </a:pPr>
              <a:t>29/03/2016</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DCBE78D-FA36-42A2-BFAF-A14ECA49973F}"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85713D5-3724-4F01-9CBB-5B41AB9F356C}" type="datetimeFigureOut">
              <a:rPr lang="en-GB"/>
              <a:pPr>
                <a:defRPr/>
              </a:pPr>
              <a:t>29/03/2016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C55B7C5-6FED-4739-8FEB-94C545EE40BC}"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96A05DC-CF19-492A-9AAC-1F3FBBBB81DC}" type="datetimeFigureOut">
              <a:rPr lang="en-GB"/>
              <a:pPr>
                <a:defRPr/>
              </a:pPr>
              <a:t>29/03/2016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DA6D52E-2539-4A3A-AA62-E8A0FB342C2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51634208-35F0-4C84-AF92-170A0FC2504F}" type="datetimeFigureOut">
              <a:rPr lang="en-GB"/>
              <a:pPr>
                <a:defRPr/>
              </a:pPr>
              <a:t>29/03/2016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0A514B5-5016-4604-910B-66D00F1E1103}"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6DE1378-06C1-4FE5-B333-9FD6D2202080}" type="datetimeFigureOut">
              <a:rPr lang="en-GB"/>
              <a:pPr>
                <a:defRPr/>
              </a:pPr>
              <a:t>29/03/2016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5157503-92C0-42D0-ACA5-5B4BA565917B}"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E93F9C8-3346-40D6-9FBE-F7D25CD2E4FF}" type="datetimeFigureOut">
              <a:rPr lang="en-GB"/>
              <a:pPr>
                <a:defRPr/>
              </a:pPr>
              <a:t>29/03/2016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C2AE19A-4F87-4930-B66A-68ADB95B76D8}"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3" y="404812"/>
            <a:ext cx="7772400" cy="3888284"/>
          </a:xfrm>
        </p:spPr>
        <p:txBody>
          <a:bodyPr rtlCol="0">
            <a:normAutofit fontScale="90000"/>
          </a:bodyPr>
          <a:lstStyle/>
          <a:p>
            <a:pPr rtl="1" fontAlgn="auto">
              <a:lnSpc>
                <a:spcPct val="150000"/>
              </a:lnSpc>
              <a:spcAft>
                <a:spcPts val="0"/>
              </a:spcAft>
              <a:defRPr/>
            </a:pPr>
            <a:r>
              <a:rPr lang="he-IL" sz="3200" b="1" dirty="0" smtClean="0"/>
              <a:t>המכללה האקדמית נתניה</a:t>
            </a:r>
            <a:r>
              <a:rPr lang="he-IL" sz="3600" b="1" dirty="0" smtClean="0"/>
              <a:t/>
            </a:r>
            <a:br>
              <a:rPr lang="he-IL" sz="3600" b="1" dirty="0" smtClean="0"/>
            </a:br>
            <a:r>
              <a:rPr lang="he-IL" sz="3200" b="1" dirty="0" smtClean="0"/>
              <a:t>בית הספר למשפטים</a:t>
            </a:r>
            <a:r>
              <a:rPr lang="he-IL" sz="3600" b="1" dirty="0" smtClean="0"/>
              <a:t/>
            </a:r>
            <a:br>
              <a:rPr lang="he-IL" sz="3600" b="1" dirty="0" smtClean="0"/>
            </a:br>
            <a:r>
              <a:rPr lang="he-IL" dirty="0" smtClean="0"/>
              <a:t/>
            </a:r>
            <a:br>
              <a:rPr lang="he-IL" dirty="0" smtClean="0"/>
            </a:br>
            <a:r>
              <a:rPr lang="he-IL" dirty="0" smtClean="0">
                <a:solidFill>
                  <a:srgbClr val="0000FF"/>
                </a:solidFill>
                <a:effectLst>
                  <a:outerShdw blurRad="38100" dist="38100" dir="2700000" algn="tl">
                    <a:srgbClr val="000000">
                      <a:alpha val="43137"/>
                    </a:srgbClr>
                  </a:outerShdw>
                </a:effectLst>
              </a:rPr>
              <a:t>דיני נזיקין</a:t>
            </a:r>
            <a:br>
              <a:rPr lang="he-IL" dirty="0" smtClean="0">
                <a:solidFill>
                  <a:srgbClr val="0000FF"/>
                </a:solidFill>
                <a:effectLst>
                  <a:outerShdw blurRad="38100" dist="38100" dir="2700000" algn="tl">
                    <a:srgbClr val="000000">
                      <a:alpha val="43137"/>
                    </a:srgbClr>
                  </a:outerShdw>
                </a:effectLst>
              </a:rPr>
            </a:br>
            <a:r>
              <a:rPr lang="he-IL" dirty="0" smtClean="0">
                <a:solidFill>
                  <a:srgbClr val="0000FF"/>
                </a:solidFill>
                <a:effectLst>
                  <a:outerShdw blurRad="38100" dist="38100" dir="2700000" algn="tl">
                    <a:srgbClr val="000000">
                      <a:alpha val="43137"/>
                    </a:srgbClr>
                  </a:outerShdw>
                </a:effectLst>
              </a:rPr>
              <a:t>סמסטר ב'- נזק ראייתי</a:t>
            </a:r>
            <a:endParaRPr lang="en-GB" dirty="0">
              <a:solidFill>
                <a:srgbClr val="0000FF"/>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371600" y="4581525"/>
            <a:ext cx="6400800" cy="1871663"/>
          </a:xfrm>
        </p:spPr>
        <p:txBody>
          <a:bodyPr rtlCol="0">
            <a:normAutofit/>
          </a:bodyPr>
          <a:lstStyle/>
          <a:p>
            <a:pPr rtl="1" fontAlgn="auto">
              <a:spcAft>
                <a:spcPts val="0"/>
              </a:spcAft>
              <a:buFont typeface="Arial" pitchFamily="34" charset="0"/>
              <a:buNone/>
              <a:defRPr/>
            </a:pPr>
            <a:r>
              <a:rPr lang="he-IL" sz="2800" b="1" dirty="0" smtClean="0">
                <a:solidFill>
                  <a:schemeClr val="tx1"/>
                </a:solidFill>
                <a:cs typeface="+mj-cs"/>
              </a:rPr>
              <a:t>ד"ר רועי גילבר</a:t>
            </a:r>
          </a:p>
          <a:p>
            <a:pPr rtl="1" fontAlgn="auto">
              <a:spcAft>
                <a:spcPts val="0"/>
              </a:spcAft>
              <a:buFont typeface="Arial" pitchFamily="34" charset="0"/>
              <a:buNone/>
              <a:defRPr/>
            </a:pPr>
            <a:endParaRPr lang="he-IL" sz="2800" b="1" dirty="0">
              <a:solidFill>
                <a:schemeClr val="tx1"/>
              </a:solidFill>
              <a:cs typeface="+mj-cs"/>
            </a:endParaRPr>
          </a:p>
          <a:p>
            <a:pPr rtl="1" fontAlgn="auto">
              <a:spcAft>
                <a:spcPts val="0"/>
              </a:spcAft>
              <a:buFont typeface="Arial" pitchFamily="34" charset="0"/>
              <a:buNone/>
              <a:defRPr/>
            </a:pPr>
            <a:r>
              <a:rPr lang="he-IL" sz="2800" b="1" dirty="0" smtClean="0">
                <a:solidFill>
                  <a:schemeClr val="tx1"/>
                </a:solidFill>
                <a:cs typeface="+mj-cs"/>
              </a:rPr>
              <a:t>תשע"ו- 2016</a:t>
            </a:r>
          </a:p>
          <a:p>
            <a:pPr fontAlgn="auto">
              <a:spcAft>
                <a:spcPts val="0"/>
              </a:spcAft>
              <a:buFont typeface="Arial" pitchFamily="34" charset="0"/>
              <a:buNone/>
              <a:defRPr/>
            </a:pPr>
            <a:endParaRPr lang="he-IL" dirty="0"/>
          </a:p>
          <a:p>
            <a:pPr fontAlgn="auto">
              <a:spcAft>
                <a:spcPts val="0"/>
              </a:spcAft>
              <a:buFont typeface="Arial" pitchFamily="34" charset="0"/>
              <a:buNone/>
              <a:defRPr/>
            </a:pP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pPr rtl="1"/>
            <a:r>
              <a:rPr lang="he-IL" sz="3600" b="1" dirty="0" smtClean="0"/>
              <a:t>הקדמה</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t>כאשר התובע נדרש להוכיח כי התרשלות הנתבע היא זו שגרמה לנזק עליו להוכיח כי עובדתית הסיבה המכרעת לנזק היתה התרשלות הנתבע.</a:t>
            </a:r>
          </a:p>
          <a:p>
            <a:pPr algn="just" rtl="1"/>
            <a:endParaRPr lang="he-IL" sz="2200" dirty="0" smtClean="0"/>
          </a:p>
          <a:p>
            <a:pPr algn="just" rtl="1"/>
            <a:r>
              <a:rPr lang="he-IL" sz="2200" dirty="0" smtClean="0"/>
              <a:t>לצורך כך על התובע להציג ראיות המוכיחות את רשלנותו של הנתבע.</a:t>
            </a:r>
          </a:p>
          <a:p>
            <a:pPr algn="just" rtl="1"/>
            <a:endParaRPr lang="he-IL" sz="2200" dirty="0" smtClean="0"/>
          </a:p>
          <a:p>
            <a:pPr algn="just" rtl="1"/>
            <a:r>
              <a:rPr lang="he-IL" sz="2200" dirty="0" smtClean="0"/>
              <a:t>אבל, יש מצבים שבהם התובע אינו יכול להציג ראיות כאלה בגלל התנהגות הנתבע אשר פגעה ביכולת התובע להוכיח את תביעתו.</a:t>
            </a:r>
          </a:p>
          <a:p>
            <a:pPr algn="just" rtl="1"/>
            <a:endParaRPr lang="he-IL" sz="2200" dirty="0" smtClean="0"/>
          </a:p>
          <a:p>
            <a:pPr algn="just" rtl="1"/>
            <a:r>
              <a:rPr lang="he-IL" sz="2200" dirty="0" smtClean="0"/>
              <a:t>למשל, </a:t>
            </a:r>
            <a:r>
              <a:rPr lang="he-IL" sz="2200" dirty="0" smtClean="0">
                <a:solidFill>
                  <a:srgbClr val="0000FF"/>
                </a:solidFill>
              </a:rPr>
              <a:t>התרשלות הנתבע בכך שהוא לא תיעד את האירוע </a:t>
            </a:r>
            <a:r>
              <a:rPr lang="he-IL" sz="2200" dirty="0" smtClean="0"/>
              <a:t>פגעה ביכולת של התובע להוכיח את תביעתו (הפרה וקשר סיבתי) בבית המשפט.</a:t>
            </a:r>
          </a:p>
          <a:p>
            <a:pPr algn="just" rtl="1">
              <a:buNone/>
            </a:pPr>
            <a:endParaRPr lang="he-IL" sz="2200" dirty="0" smtClean="0"/>
          </a:p>
          <a:p>
            <a:pPr algn="just" rtl="1"/>
            <a:r>
              <a:rPr lang="he-IL" sz="2200" u="sng" dirty="0" smtClean="0">
                <a:solidFill>
                  <a:srgbClr val="0000FF"/>
                </a:solidFill>
              </a:rPr>
              <a:t>קושי להוכיח את ההתרשלות</a:t>
            </a:r>
            <a:r>
              <a:rPr lang="he-IL" sz="2200" dirty="0" smtClean="0"/>
              <a:t>: התובע טוען שבגלל ההעדר התיעוד/בדיקה הוא לא יכול להוכיח אם הייתה </a:t>
            </a:r>
            <a:r>
              <a:rPr lang="he-IL" sz="2200" b="1" u="sng" dirty="0" smtClean="0"/>
              <a:t>התרשלות</a:t>
            </a:r>
            <a:r>
              <a:rPr lang="he-IL" sz="2200" dirty="0" smtClean="0"/>
              <a:t> מצד הנתבע (</a:t>
            </a:r>
            <a:r>
              <a:rPr lang="he-IL" sz="1800" dirty="0" smtClean="0"/>
              <a:t>ניתן לעשות שימוש גם בס' 41).</a:t>
            </a:r>
          </a:p>
          <a:p>
            <a:pPr algn="just" rtl="1">
              <a:buNone/>
            </a:pPr>
            <a:r>
              <a:rPr lang="he-IL" sz="2200" dirty="0" smtClean="0"/>
              <a:t>	</a:t>
            </a:r>
            <a:r>
              <a:rPr lang="he-IL" sz="2200" u="sng" dirty="0" smtClean="0">
                <a:solidFill>
                  <a:srgbClr val="0000FF"/>
                </a:solidFill>
              </a:rPr>
              <a:t>קושי בהוכחת </a:t>
            </a:r>
            <a:r>
              <a:rPr lang="he-IL" sz="2200" u="sng" dirty="0" err="1" smtClean="0">
                <a:solidFill>
                  <a:srgbClr val="0000FF"/>
                </a:solidFill>
              </a:rPr>
              <a:t>הקש"ס</a:t>
            </a:r>
            <a:r>
              <a:rPr lang="he-IL" sz="2200" dirty="0" smtClean="0"/>
              <a:t>: התובע טוען כי בשל העדר תיעוד/בדיקה הוא אינו יכול להוכיח שהנזק שלו ארע </a:t>
            </a:r>
            <a:r>
              <a:rPr lang="he-IL" sz="2200" b="1" u="sng" dirty="0" smtClean="0"/>
              <a:t>כתוצאה</a:t>
            </a:r>
            <a:r>
              <a:rPr lang="he-IL" sz="2200" dirty="0" smtClean="0"/>
              <a:t> מהתנהגות הנתבע </a:t>
            </a:r>
            <a:r>
              <a:rPr lang="he-IL" sz="1800" dirty="0" smtClean="0"/>
              <a:t>(ניתן להסתמך על הנזק הראייתי).</a:t>
            </a:r>
          </a:p>
          <a:p>
            <a:pPr algn="just" rtl="1">
              <a:buNone/>
            </a:pPr>
            <a:endParaRPr lang="en-GB" sz="2400" dirty="0" smtClean="0"/>
          </a:p>
          <a:p>
            <a:pPr algn="r" rtl="1"/>
            <a:endParaRPr lang="he-IL"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pPr rtl="1"/>
            <a:r>
              <a:rPr lang="he-IL" sz="3600" b="1" dirty="0" smtClean="0"/>
              <a:t>דוגמא 1- קושי לקבוע את ההתרשלות והיקפה </a:t>
            </a:r>
            <a:endParaRPr lang="he-IL" sz="3600" b="1" dirty="0"/>
          </a:p>
        </p:txBody>
      </p:sp>
      <p:sp>
        <p:nvSpPr>
          <p:cNvPr id="3" name="Content Placeholder 2"/>
          <p:cNvSpPr>
            <a:spLocks noGrp="1"/>
          </p:cNvSpPr>
          <p:nvPr>
            <p:ph idx="1"/>
          </p:nvPr>
        </p:nvSpPr>
        <p:spPr>
          <a:xfrm>
            <a:off x="0" y="1052736"/>
            <a:ext cx="9144000" cy="5805264"/>
          </a:xfrm>
        </p:spPr>
        <p:txBody>
          <a:bodyPr/>
          <a:lstStyle/>
          <a:p>
            <a:pPr algn="just" rtl="1"/>
            <a:r>
              <a:rPr lang="he-IL" sz="2200" dirty="0" smtClean="0"/>
              <a:t>בחלק מהמקרים התנהגות המזיק לא רק שתרמה לקרות הנזק אלא גם פגעה בסיכויי התובע להוכיח את תביעתו כנגד אותו מזיק וכנגד מזיק אחר. </a:t>
            </a:r>
          </a:p>
          <a:p>
            <a:pPr algn="just" rtl="1"/>
            <a:endParaRPr lang="he-IL" sz="2200" dirty="0" smtClean="0"/>
          </a:p>
          <a:p>
            <a:pPr algn="just" rtl="1"/>
            <a:r>
              <a:rPr lang="he-IL" sz="2200" u="sng" dirty="0" smtClean="0"/>
              <a:t>לדוגמא</a:t>
            </a:r>
            <a:r>
              <a:rPr lang="he-IL" sz="2200" dirty="0" smtClean="0"/>
              <a:t>: מצב שבו מספר מזיקים גרמו לנזק אבל </a:t>
            </a:r>
            <a:r>
              <a:rPr lang="he-IL" sz="2200" dirty="0" smtClean="0">
                <a:solidFill>
                  <a:srgbClr val="0000FF"/>
                </a:solidFill>
              </a:rPr>
              <a:t>חלקו של המזיק הנתבע אינו ידוע </a:t>
            </a:r>
            <a:r>
              <a:rPr lang="he-IL" sz="2200" dirty="0" smtClean="0"/>
              <a:t>בשל רשלנותו שפגעה בסיכוי הניזוק להוכיח את תביעתו כנגד כל אחד מהמזיקים, ובעיקר את חלקו של כל אחד מהם לנזק שנגרם. </a:t>
            </a:r>
          </a:p>
          <a:p>
            <a:pPr algn="just" rtl="1"/>
            <a:endParaRPr lang="he-IL" sz="2200" dirty="0" smtClean="0"/>
          </a:p>
          <a:p>
            <a:pPr algn="just" rtl="1"/>
            <a:r>
              <a:rPr lang="he-IL" sz="2200" u="sng" dirty="0" smtClean="0"/>
              <a:t>פס"ד </a:t>
            </a:r>
            <a:r>
              <a:rPr lang="he-IL" sz="2200" b="1" u="sng" dirty="0" smtClean="0"/>
              <a:t>מלך נ' קורנהויזר</a:t>
            </a:r>
            <a:r>
              <a:rPr lang="he-IL" sz="2200" b="1" dirty="0" smtClean="0"/>
              <a:t>:</a:t>
            </a:r>
            <a:r>
              <a:rPr lang="he-IL" sz="2200" dirty="0" smtClean="0"/>
              <a:t> </a:t>
            </a:r>
          </a:p>
          <a:p>
            <a:pPr algn="just" rtl="1">
              <a:buNone/>
            </a:pPr>
            <a:r>
              <a:rPr lang="he-IL" sz="2200" dirty="0" smtClean="0"/>
              <a:t>	אדם ננשך ע"י שלושה כלבים בצורה קשה. הבעלים של שניים מהכלבים היה ידוע (הנתבע) והבעלים של הכלב השלישי לא היה ידוע. כל אחד מהכלבים תרם לנזק, אבל </a:t>
            </a:r>
            <a:r>
              <a:rPr lang="he-IL" sz="2200" dirty="0" smtClean="0">
                <a:solidFill>
                  <a:srgbClr val="0000FF"/>
                </a:solidFill>
              </a:rPr>
              <a:t>העובדה ששלושה כלבים גרמו נזק בעת ובעונה אחת, פגעה בסיכוייו של התובע להוכיח </a:t>
            </a:r>
            <a:r>
              <a:rPr lang="he-IL" sz="2200" b="1" dirty="0" smtClean="0">
                <a:solidFill>
                  <a:srgbClr val="0000FF"/>
                </a:solidFill>
              </a:rPr>
              <a:t>מה חלקו של כל כלב בגרימת הנזק</a:t>
            </a:r>
            <a:r>
              <a:rPr lang="he-IL" sz="2200" b="1" dirty="0" smtClean="0"/>
              <a:t> </a:t>
            </a:r>
            <a:r>
              <a:rPr lang="he-IL" sz="2200" dirty="0" smtClean="0"/>
              <a:t>(ומכאן, מה חלקו של הנתבע-המזיק בנזקו של התובע).</a:t>
            </a:r>
          </a:p>
          <a:p>
            <a:pPr algn="just" rtl="1"/>
            <a:endParaRPr lang="he-IL" sz="2400" dirty="0" smtClean="0"/>
          </a:p>
          <a:p>
            <a:pPr algn="r" rtl="1"/>
            <a:endParaRPr lang="he-IL"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lstStyle/>
          <a:p>
            <a:r>
              <a:rPr lang="he-IL" sz="3600" b="1" dirty="0" smtClean="0"/>
              <a:t>דוגמא 2- קושי לקבוע קשר סיבתי</a:t>
            </a:r>
            <a:endParaRPr lang="he-IL" sz="3600" b="1" dirty="0"/>
          </a:p>
        </p:txBody>
      </p:sp>
      <p:sp>
        <p:nvSpPr>
          <p:cNvPr id="3" name="Content Placeholder 2"/>
          <p:cNvSpPr>
            <a:spLocks noGrp="1"/>
          </p:cNvSpPr>
          <p:nvPr>
            <p:ph idx="1"/>
          </p:nvPr>
        </p:nvSpPr>
        <p:spPr>
          <a:xfrm>
            <a:off x="0" y="1052736"/>
            <a:ext cx="9144000" cy="5805264"/>
          </a:xfrm>
        </p:spPr>
        <p:txBody>
          <a:bodyPr/>
          <a:lstStyle/>
          <a:p>
            <a:pPr algn="r" rtl="1"/>
            <a:r>
              <a:rPr lang="he-IL" sz="2200" dirty="0" smtClean="0"/>
              <a:t>פס"ד (1948) </a:t>
            </a:r>
            <a:r>
              <a:rPr lang="en-GB" sz="2200" b="1" dirty="0" smtClean="0"/>
              <a:t>Summers v Tice</a:t>
            </a:r>
            <a:r>
              <a:rPr lang="he-IL" sz="2200" b="1" dirty="0" smtClean="0"/>
              <a:t> </a:t>
            </a:r>
            <a:r>
              <a:rPr lang="he-IL" sz="2200" dirty="0" smtClean="0"/>
              <a:t>מובא במאמרם של פרופ' פורת ושטיין:</a:t>
            </a:r>
          </a:p>
          <a:p>
            <a:pPr algn="r" rtl="1"/>
            <a:endParaRPr lang="he-IL" sz="2200" dirty="0" smtClean="0"/>
          </a:p>
          <a:p>
            <a:pPr algn="just" rtl="1">
              <a:buNone/>
            </a:pPr>
            <a:r>
              <a:rPr lang="he-IL" sz="2200" dirty="0" smtClean="0"/>
              <a:t>	שלושה אנשים יצאו לציד. התובע, שהיה אחד מהשלושה, צעד לפני שני חבריו ונפגע בעינו ע"י כדורים טועים שנורו מאחד הרובים או משניהם בעת ובעונה אחת. </a:t>
            </a:r>
          </a:p>
          <a:p>
            <a:pPr algn="just" rtl="1">
              <a:buNone/>
            </a:pPr>
            <a:endParaRPr lang="he-IL" sz="2200" dirty="0" smtClean="0"/>
          </a:p>
          <a:p>
            <a:pPr algn="just" rtl="1">
              <a:buNone/>
            </a:pPr>
            <a:r>
              <a:rPr lang="he-IL" sz="2200" dirty="0" smtClean="0"/>
              <a:t>	הסתבר ששני חבריו של התובע ירו ברובה שלהם בו זמנית ולא ניתן לדעת מי מהם (או אולי שניהם) הוא זה שפגע בתובע. </a:t>
            </a:r>
          </a:p>
          <a:p>
            <a:pPr algn="just" rtl="1">
              <a:buNone/>
            </a:pPr>
            <a:endParaRPr lang="he-IL" sz="2200" dirty="0" smtClean="0"/>
          </a:p>
          <a:p>
            <a:pPr algn="just" rtl="1"/>
            <a:r>
              <a:rPr lang="he-IL" sz="2200" u="sng" dirty="0" smtClean="0"/>
              <a:t>שניהם למעשה התרשלו בביצוע הירי</a:t>
            </a:r>
            <a:r>
              <a:rPr lang="he-IL" sz="2200" dirty="0" smtClean="0"/>
              <a:t>: </a:t>
            </a:r>
          </a:p>
          <a:p>
            <a:pPr algn="just" rtl="1">
              <a:buNone/>
            </a:pPr>
            <a:r>
              <a:rPr lang="he-IL" sz="2200" dirty="0" smtClean="0"/>
              <a:t>	אחד גרם ל</a:t>
            </a:r>
            <a:r>
              <a:rPr lang="he-IL" sz="2200" u="sng" dirty="0" smtClean="0"/>
              <a:t>נזק עובדתי</a:t>
            </a:r>
            <a:r>
              <a:rPr lang="he-IL" sz="2200" dirty="0" smtClean="0"/>
              <a:t>- הנזק שנגרם לתובע בפועל, והשני גרם ל</a:t>
            </a:r>
            <a:r>
              <a:rPr lang="he-IL" sz="2200" u="sng" dirty="0" smtClean="0"/>
              <a:t>נזק ראייתי</a:t>
            </a:r>
            <a:r>
              <a:rPr lang="he-IL" sz="2200" dirty="0" smtClean="0"/>
              <a:t>- בשל היריה של האדם השני נמנע מהתובע להוכיח ולהצביע על הגורם שהתוצאה של פעולתו הביאה לפגיעה בעינו ובשפתיו. </a:t>
            </a:r>
          </a:p>
          <a:p>
            <a:pPr algn="just" rtl="1">
              <a:buNone/>
            </a:pPr>
            <a:endParaRPr lang="he-IL" sz="2200" dirty="0" smtClean="0"/>
          </a:p>
          <a:p>
            <a:pPr algn="just" rtl="1">
              <a:buNone/>
            </a:pPr>
            <a:r>
              <a:rPr lang="he-IL" sz="2200" dirty="0" smtClean="0"/>
              <a:t>	עפ"י מבחן הסיבה שבלעדיה אין- התובע במקרה זה אינו יכול לתבוע איש. </a:t>
            </a:r>
            <a:endParaRPr lang="en-GB" sz="2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lstStyle/>
          <a:p>
            <a:r>
              <a:rPr lang="he-IL" sz="3600" b="1" dirty="0" smtClean="0"/>
              <a:t>פרופ' פורת ופרופ' שטיין</a:t>
            </a:r>
            <a:endParaRPr lang="he-IL" sz="3600" b="1" dirty="0"/>
          </a:p>
        </p:txBody>
      </p:sp>
      <p:sp>
        <p:nvSpPr>
          <p:cNvPr id="3" name="Content Placeholder 2"/>
          <p:cNvSpPr>
            <a:spLocks noGrp="1"/>
          </p:cNvSpPr>
          <p:nvPr>
            <p:ph idx="1"/>
          </p:nvPr>
        </p:nvSpPr>
        <p:spPr>
          <a:xfrm>
            <a:off x="0" y="836712"/>
            <a:ext cx="9144000" cy="6021288"/>
          </a:xfrm>
        </p:spPr>
        <p:txBody>
          <a:bodyPr/>
          <a:lstStyle/>
          <a:p>
            <a:pPr algn="just" rtl="1"/>
            <a:r>
              <a:rPr lang="he-IL" sz="2200" b="1" dirty="0" smtClean="0"/>
              <a:t>יש ליצור עילת תביעה עצמאית של נזק ראייתי:</a:t>
            </a:r>
            <a:r>
              <a:rPr lang="he-IL" sz="2200" dirty="0" smtClean="0"/>
              <a:t> הטלת אחריות על שני הנתבעים כשאחד מהם גורם לנזק הפיזי והשני גורם לנזק הראייתי ובכך פוגע ביכולתו של התובע להוכיח את תביעתו.</a:t>
            </a:r>
            <a:endParaRPr lang="en-GB" sz="2200" dirty="0" smtClean="0"/>
          </a:p>
          <a:p>
            <a:pPr algn="just" rtl="1">
              <a:buNone/>
            </a:pPr>
            <a:endParaRPr lang="en-GB" sz="2200" dirty="0" smtClean="0"/>
          </a:p>
          <a:p>
            <a:pPr algn="just" rtl="1"/>
            <a:r>
              <a:rPr lang="he-IL" sz="2200" dirty="0" smtClean="0"/>
              <a:t>מכאן, על 2 היורים לשאת באחריות למרות שרק אחד מהם גרם עובדתית לנזק. שני היורים התרשלו וגרמו הן לנזק עובדתי והן לנזק ראייתי. היורה שפגע בתובע גרם עובדתית לנזק גוף. </a:t>
            </a:r>
            <a:r>
              <a:rPr lang="he-IL" sz="2200" b="1" dirty="0" smtClean="0">
                <a:solidFill>
                  <a:srgbClr val="0000FF"/>
                </a:solidFill>
              </a:rPr>
              <a:t>היורה השני שלא פגע בתובע גרם לנזק ראייתי כיוון שבהתנהגותו הוא מנע מהתובע את האפשרות להוכיח מי גרם לו לנזק</a:t>
            </a:r>
            <a:r>
              <a:rPr lang="he-IL" sz="2200" dirty="0" smtClean="0">
                <a:solidFill>
                  <a:srgbClr val="0000FF"/>
                </a:solidFill>
              </a:rPr>
              <a:t>.</a:t>
            </a:r>
            <a:r>
              <a:rPr lang="he-IL" sz="2200" dirty="0" smtClean="0"/>
              <a:t> מכאן, המסקנה היא שיש להטיל אחריות על שניהם. </a:t>
            </a:r>
          </a:p>
          <a:p>
            <a:pPr algn="just" rtl="1"/>
            <a:endParaRPr lang="he-IL" sz="2200" b="1" dirty="0" smtClean="0"/>
          </a:p>
          <a:p>
            <a:pPr algn="just" rtl="1"/>
            <a:r>
              <a:rPr lang="he-IL" sz="2200" b="1" dirty="0" smtClean="0">
                <a:solidFill>
                  <a:srgbClr val="0000FF"/>
                </a:solidFill>
              </a:rPr>
              <a:t>כאשר התנהגות רשלנית של הנתבע שללה מהתובע את היכולת או הסיכוי להוכיח את אחד ממרכיבי תביעתו ביחס לנזקו הישיר, ראוי שהנתבע ישא בתוצאות מעשיו, כלומר </a:t>
            </a:r>
            <a:r>
              <a:rPr lang="he-IL" sz="2200" b="1" dirty="0" err="1" smtClean="0">
                <a:solidFill>
                  <a:srgbClr val="0000FF"/>
                </a:solidFill>
              </a:rPr>
              <a:t>ישא</a:t>
            </a:r>
            <a:r>
              <a:rPr lang="he-IL" sz="2200" b="1" dirty="0" smtClean="0">
                <a:solidFill>
                  <a:srgbClr val="0000FF"/>
                </a:solidFill>
              </a:rPr>
              <a:t> באחריות בגין הנזק הראייתי, ותוטל עליו אחריות לפצות את הניזוק בגין הנזק שנגרם לו.</a:t>
            </a:r>
            <a:endParaRPr lang="en-GB" sz="2200" b="1" dirty="0" smtClean="0">
              <a:solidFill>
                <a:srgbClr val="0000FF"/>
              </a:solidFill>
            </a:endParaRPr>
          </a:p>
          <a:p>
            <a:pPr algn="just" rtl="1"/>
            <a:endParaRPr lang="he-IL" sz="2200" dirty="0" smtClean="0"/>
          </a:p>
          <a:p>
            <a:pPr algn="just" rtl="1"/>
            <a:r>
              <a:rPr lang="he-IL" sz="2200" dirty="0" smtClean="0"/>
              <a:t>תוצאה זו משקפת צדק מתקן והרתעה.</a:t>
            </a:r>
            <a:endParaRPr lang="en-GB" sz="2200" dirty="0" smtClean="0"/>
          </a:p>
          <a:p>
            <a:pPr algn="r" rtl="1"/>
            <a:endParaRPr lang="he-I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pPr rtl="1"/>
            <a:r>
              <a:rPr lang="he-IL" sz="3600" b="1" dirty="0" smtClean="0"/>
              <a:t>כלל הנזק הראייתי במשפט הישראלי</a:t>
            </a:r>
            <a:endParaRPr lang="he-IL" sz="3600" b="1" dirty="0"/>
          </a:p>
        </p:txBody>
      </p:sp>
      <p:sp>
        <p:nvSpPr>
          <p:cNvPr id="3" name="Content Placeholder 2"/>
          <p:cNvSpPr>
            <a:spLocks noGrp="1"/>
          </p:cNvSpPr>
          <p:nvPr>
            <p:ph idx="1"/>
          </p:nvPr>
        </p:nvSpPr>
        <p:spPr>
          <a:xfrm>
            <a:off x="0" y="1124744"/>
            <a:ext cx="9144000" cy="5733256"/>
          </a:xfrm>
        </p:spPr>
        <p:txBody>
          <a:bodyPr/>
          <a:lstStyle/>
          <a:p>
            <a:pPr algn="just" rtl="1"/>
            <a:r>
              <a:rPr lang="he-IL" sz="2200" dirty="0" smtClean="0">
                <a:solidFill>
                  <a:srgbClr val="0000FF"/>
                </a:solidFill>
              </a:rPr>
              <a:t>כאשר הנתבע גרם ברשלנותו נזק ראייתי שמקשה על התובע להוכיח את תביעתו, אז נטל השכנוע עובר לנתבע לשכנע שהנזק נגרם לא ברשלנותו</a:t>
            </a:r>
            <a:r>
              <a:rPr lang="he-IL" sz="2200" dirty="0" smtClean="0"/>
              <a:t>. </a:t>
            </a:r>
            <a:br>
              <a:rPr lang="he-IL" sz="2200" dirty="0" smtClean="0"/>
            </a:br>
            <a:r>
              <a:rPr lang="he-IL" sz="2200" dirty="0" smtClean="0"/>
              <a:t/>
            </a:r>
            <a:br>
              <a:rPr lang="he-IL" sz="2200" dirty="0" smtClean="0"/>
            </a:br>
            <a:r>
              <a:rPr lang="he-IL" sz="2200" dirty="0" smtClean="0"/>
              <a:t>כשיש ספק עובדתי עקב נזק ראייתי, העובדות יפורשו לחובת הנתבע. למשל, אם חולה עבר ניתוח ויצא ממנו משותק כשהרופא לא ערך רישום מפורט של מהלך הניתוח אז הרופא יצטרך להוכיח את הפרטים הרלבנטים של מהלך הניתוח שעוזרים לענות על השאלה האם היתה התרשלות או לא.</a:t>
            </a:r>
          </a:p>
          <a:p>
            <a:pPr algn="just" rtl="1">
              <a:buNone/>
            </a:pPr>
            <a:r>
              <a:rPr lang="he-IL" sz="2200" dirty="0" smtClean="0"/>
              <a:t/>
            </a:r>
            <a:br>
              <a:rPr lang="he-IL" sz="2200" dirty="0" smtClean="0"/>
            </a:br>
            <a:r>
              <a:rPr lang="he-IL" sz="2200" dirty="0" smtClean="0">
                <a:solidFill>
                  <a:srgbClr val="0000FF"/>
                </a:solidFill>
              </a:rPr>
              <a:t>הנטל להוכיח שאכן נגרם נזק ראייתי מוטל על הטוען לנזק ראייתי</a:t>
            </a:r>
            <a:r>
              <a:rPr lang="he-IL" sz="2200" dirty="0" smtClean="0"/>
              <a:t>. כך למשל, יצטרך התובע להוכיח כי מקובל לתעד מהלך של ניתוחים וכי העדר התיעוד פגע ביכולתו להוכיח את תביעתו. לאחר הוכחה זו, יעבור הנטל לכתפי הרופא להוכיח את מהלך הניתוח או להוכיח שלא התרשל למרות העדר תיעוד של מהלך הניתוח.</a:t>
            </a:r>
          </a:p>
          <a:p>
            <a:pPr algn="just" rtl="1">
              <a:buNone/>
            </a:pPr>
            <a:r>
              <a:rPr lang="he-IL" sz="2200" dirty="0" smtClean="0"/>
              <a:t/>
            </a:r>
            <a:br>
              <a:rPr lang="he-IL" sz="2200" dirty="0" smtClean="0"/>
            </a:br>
            <a:r>
              <a:rPr lang="he-IL" sz="2200" dirty="0" smtClean="0">
                <a:solidFill>
                  <a:srgbClr val="0000FF"/>
                </a:solidFill>
              </a:rPr>
              <a:t>הנזק הראייתי יוצר למעשה מחלוקת עובדתית. מקובל כי במקרה של נזק ראייתי העובדות יקבעו לפי גרסת התובע אלא אם הנתבע ישכנע אחרת</a:t>
            </a:r>
            <a:r>
              <a:rPr lang="he-IL" sz="2200" dirty="0" smtClean="0"/>
              <a:t>.</a:t>
            </a:r>
            <a:endParaRPr lang="he-IL"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lstStyle/>
          <a:p>
            <a:r>
              <a:rPr lang="he-IL" sz="3600" b="1" dirty="0" smtClean="0"/>
              <a:t>המצבים שבהם יחול הנזק הראייתי</a:t>
            </a:r>
            <a:endParaRPr lang="he-IL" sz="3600" b="1" dirty="0"/>
          </a:p>
        </p:txBody>
      </p:sp>
      <p:sp>
        <p:nvSpPr>
          <p:cNvPr id="3" name="Content Placeholder 2"/>
          <p:cNvSpPr>
            <a:spLocks noGrp="1"/>
          </p:cNvSpPr>
          <p:nvPr>
            <p:ph idx="1"/>
          </p:nvPr>
        </p:nvSpPr>
        <p:spPr>
          <a:xfrm>
            <a:off x="0" y="1340768"/>
            <a:ext cx="9144000" cy="5517232"/>
          </a:xfrm>
        </p:spPr>
        <p:txBody>
          <a:bodyPr/>
          <a:lstStyle/>
          <a:p>
            <a:pPr algn="just" rtl="1"/>
            <a:r>
              <a:rPr lang="he-IL" sz="2200" u="sng" dirty="0" smtClean="0"/>
              <a:t>מזיק </a:t>
            </a:r>
            <a:r>
              <a:rPr lang="he-IL" sz="2200" u="sng" dirty="0" smtClean="0"/>
              <a:t>אחד</a:t>
            </a:r>
            <a:r>
              <a:rPr lang="he-IL" sz="2200" dirty="0" smtClean="0"/>
              <a:t> </a:t>
            </a:r>
            <a:r>
              <a:rPr lang="he-IL" sz="2200" dirty="0" smtClean="0">
                <a:solidFill>
                  <a:srgbClr val="0000FF"/>
                </a:solidFill>
              </a:rPr>
              <a:t>גרם לנזק עובדתי ולנזק ראייתי</a:t>
            </a:r>
            <a:r>
              <a:rPr lang="he-IL" sz="2200" dirty="0" smtClean="0"/>
              <a:t>: רשלנות המזיק הסבה שני סוגי נזקים: רשלנות הנתבע מנעה מהתובע את היכולת להוכיח (ראייתית) מה חלקו (אם בכלל) של הנתבע בגרימת הנזק (עובדתית) (פס"ד </a:t>
            </a:r>
            <a:r>
              <a:rPr lang="he-IL" sz="2200" b="1" dirty="0" smtClean="0"/>
              <a:t>מלך</a:t>
            </a:r>
            <a:r>
              <a:rPr lang="he-IL" sz="2200" dirty="0" smtClean="0"/>
              <a:t>, </a:t>
            </a:r>
            <a:r>
              <a:rPr lang="he-IL" sz="2200" b="1" dirty="0" smtClean="0"/>
              <a:t>שטרנברג נ' </a:t>
            </a:r>
            <a:r>
              <a:rPr lang="he-IL" sz="2200" b="1" dirty="0" err="1" smtClean="0"/>
              <a:t>צ'צ'יק</a:t>
            </a:r>
            <a:r>
              <a:rPr lang="he-IL" sz="2200" dirty="0" smtClean="0"/>
              <a:t>).</a:t>
            </a:r>
          </a:p>
          <a:p>
            <a:pPr algn="just" rtl="1"/>
            <a:endParaRPr lang="he-IL" sz="2200" dirty="0" smtClean="0"/>
          </a:p>
          <a:p>
            <a:pPr algn="just" rtl="1"/>
            <a:r>
              <a:rPr lang="he-IL" sz="2200" u="sng" dirty="0" smtClean="0"/>
              <a:t>שני מזיקים או יותר:</a:t>
            </a:r>
            <a:r>
              <a:rPr lang="he-IL" sz="2200" dirty="0" smtClean="0"/>
              <a:t> </a:t>
            </a:r>
            <a:r>
              <a:rPr lang="he-IL" sz="2200" dirty="0" smtClean="0">
                <a:solidFill>
                  <a:srgbClr val="0000FF"/>
                </a:solidFill>
              </a:rPr>
              <a:t>מזיק אחד גרם לנזק ראייתי </a:t>
            </a:r>
            <a:r>
              <a:rPr lang="he-IL" sz="2200" dirty="0" smtClean="0">
                <a:solidFill>
                  <a:srgbClr val="0000FF"/>
                </a:solidFill>
              </a:rPr>
              <a:t>ומזיק אחר גרם </a:t>
            </a:r>
            <a:r>
              <a:rPr lang="he-IL" sz="2200" dirty="0" smtClean="0">
                <a:solidFill>
                  <a:srgbClr val="0000FF"/>
                </a:solidFill>
              </a:rPr>
              <a:t>לנזק העובדתי</a:t>
            </a:r>
            <a:r>
              <a:rPr lang="he-IL" sz="2200" dirty="0" smtClean="0"/>
              <a:t> (פס"ד האמריקאי </a:t>
            </a:r>
            <a:r>
              <a:rPr lang="en-US" sz="2200" b="1" dirty="0" smtClean="0"/>
              <a:t>SUMMER</a:t>
            </a:r>
            <a:r>
              <a:rPr lang="he-IL" sz="2200" b="1" dirty="0" smtClean="0"/>
              <a:t>, </a:t>
            </a:r>
            <a:r>
              <a:rPr lang="he-IL" sz="2200" dirty="0" smtClean="0"/>
              <a:t>פס"ד</a:t>
            </a:r>
            <a:r>
              <a:rPr lang="he-IL" sz="2200" b="1" dirty="0" smtClean="0"/>
              <a:t> סרן יואב</a:t>
            </a:r>
            <a:r>
              <a:rPr lang="he-IL" sz="2200" dirty="0" smtClean="0"/>
              <a:t>).</a:t>
            </a:r>
          </a:p>
          <a:p>
            <a:pPr algn="just" rtl="1"/>
            <a:endParaRPr lang="he-IL" sz="2200" dirty="0" smtClean="0"/>
          </a:p>
          <a:p>
            <a:pPr algn="just" rtl="1"/>
            <a:r>
              <a:rPr lang="he-IL" sz="2200" u="sng" dirty="0" smtClean="0"/>
              <a:t>מספר </a:t>
            </a:r>
            <a:r>
              <a:rPr lang="he-IL" sz="2200" u="sng" dirty="0" smtClean="0"/>
              <a:t>מזיקים, </a:t>
            </a:r>
            <a:r>
              <a:rPr lang="he-IL" sz="2200" u="sng" dirty="0" smtClean="0"/>
              <a:t>חלק עוולתיים וחלק "תמימים",</a:t>
            </a:r>
            <a:r>
              <a:rPr lang="he-IL" sz="2200" dirty="0" smtClean="0"/>
              <a:t> והנזק הראייתי שהסב הנתבע (אי רישום/אי קיום בדיקות הכרחיות) מונע מהתובע את היכולת להוכיח מי הגורם הדומיננטי בגרימת הנזק (פס"ד </a:t>
            </a:r>
            <a:r>
              <a:rPr lang="he-IL" sz="2200" b="1" dirty="0" smtClean="0"/>
              <a:t>בית החולים האנגלי</a:t>
            </a:r>
            <a:r>
              <a:rPr lang="he-IL" sz="2200" dirty="0" smtClean="0"/>
              <a:t>). </a:t>
            </a:r>
          </a:p>
          <a:p>
            <a:pPr algn="just" rtl="1"/>
            <a:endParaRPr lang="he-IL"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pPr rtl="1"/>
            <a:r>
              <a:rPr lang="he-IL" sz="3600" b="1" dirty="0" smtClean="0"/>
              <a:t>ע"א 285/86 נגר נ' וילנסקי</a:t>
            </a:r>
            <a:r>
              <a:rPr lang="he-IL" dirty="0" smtClean="0"/>
              <a:t> </a:t>
            </a:r>
            <a:endParaRPr lang="he-IL" dirty="0"/>
          </a:p>
        </p:txBody>
      </p:sp>
      <p:sp>
        <p:nvSpPr>
          <p:cNvPr id="3" name="Content Placeholder 2"/>
          <p:cNvSpPr>
            <a:spLocks noGrp="1"/>
          </p:cNvSpPr>
          <p:nvPr>
            <p:ph idx="1"/>
          </p:nvPr>
        </p:nvSpPr>
        <p:spPr>
          <a:xfrm>
            <a:off x="0" y="764704"/>
            <a:ext cx="9144000" cy="6093296"/>
          </a:xfrm>
        </p:spPr>
        <p:txBody>
          <a:bodyPr/>
          <a:lstStyle/>
          <a:p>
            <a:pPr algn="just" rtl="1"/>
            <a:r>
              <a:rPr lang="he-IL" sz="2200" dirty="0" smtClean="0"/>
              <a:t>במהלך הכנה לניתוח תוספתן החדיר הרופא לוריד של התובע מתקן לעירוי נוזלים. </a:t>
            </a:r>
          </a:p>
          <a:p>
            <a:pPr algn="just" rtl="1"/>
            <a:endParaRPr lang="he-IL" sz="1400" dirty="0" smtClean="0"/>
          </a:p>
          <a:p>
            <a:pPr algn="just" rtl="1"/>
            <a:r>
              <a:rPr lang="he-IL" sz="2200" dirty="0" smtClean="0"/>
              <a:t>במהלך החדרת המיתקן ניתק חלק מצינורית פלסטיק ונסחף לתוך הוריד, דבר שהצריך ניתוח נוסף. שני הניתוחים עברו בהצלחה, אבל כתוצאה מכך </a:t>
            </a:r>
            <a:r>
              <a:rPr lang="he-IL" sz="2200" dirty="0" smtClean="0">
                <a:solidFill>
                  <a:srgbClr val="0000FF"/>
                </a:solidFill>
              </a:rPr>
              <a:t>נגרמה לתובע נכות נפשית קשה. התובע ייחס מצב זה לתוצאות ניסיון החדרת המתקן</a:t>
            </a:r>
            <a:r>
              <a:rPr lang="he-IL" sz="2200" dirty="0" smtClean="0"/>
              <a:t>. </a:t>
            </a:r>
          </a:p>
          <a:p>
            <a:pPr algn="just" rtl="1"/>
            <a:endParaRPr lang="he-IL" sz="1400" dirty="0" smtClean="0"/>
          </a:p>
          <a:p>
            <a:pPr algn="just" rtl="1"/>
            <a:r>
              <a:rPr lang="he-IL" sz="2200" b="1" u="sng" dirty="0" smtClean="0"/>
              <a:t>ביהמ"ש המחוזי:</a:t>
            </a:r>
            <a:r>
              <a:rPr lang="he-IL" sz="2200" dirty="0" smtClean="0"/>
              <a:t> </a:t>
            </a:r>
            <a:r>
              <a:rPr lang="he-IL" sz="2200" dirty="0" smtClean="0">
                <a:solidFill>
                  <a:srgbClr val="0000FF"/>
                </a:solidFill>
              </a:rPr>
              <a:t>הסיבה העיקרית לקריעת הצינורית הייתה אי-הקפדת הרופא על הוראות היצרן.</a:t>
            </a:r>
            <a:r>
              <a:rPr lang="he-IL" sz="2200" dirty="0" smtClean="0"/>
              <a:t> לכן, הרופא התרשל. אבל, נכותו הנפשית של התובע היא תוצאה של החמרה ניכרת של בעיותיו הנפשיות מלפני התאונה. </a:t>
            </a:r>
          </a:p>
          <a:p>
            <a:pPr algn="just" rtl="1"/>
            <a:endParaRPr lang="he-IL" sz="1400" dirty="0" smtClean="0"/>
          </a:p>
          <a:p>
            <a:pPr algn="just" rtl="1"/>
            <a:r>
              <a:rPr lang="he-IL" sz="2200" dirty="0" smtClean="0">
                <a:solidFill>
                  <a:srgbClr val="0000FF"/>
                </a:solidFill>
              </a:rPr>
              <a:t>ההחמרה נבעה הן מהתקף דלקת התוספתן והן כתוצאה מרשלנות הרופא, כשלא ניתן לקבוע איזה חלק מהנזק נגרם עקב רשלנות הרופא ואיזה חלק אינו קשור לכך.</a:t>
            </a:r>
            <a:r>
              <a:rPr lang="he-IL" sz="2200" dirty="0" smtClean="0"/>
              <a:t> בנסיבות אלה נקבע שעל הרופא לשאת במלוא הנזק שנגרם.</a:t>
            </a:r>
            <a:endParaRPr lang="en-GB" sz="2200" dirty="0" smtClean="0"/>
          </a:p>
          <a:p>
            <a:pPr algn="just" rtl="1">
              <a:buNone/>
            </a:pPr>
            <a:endParaRPr lang="en-GB" sz="1400" dirty="0" smtClean="0"/>
          </a:p>
          <a:p>
            <a:pPr algn="just" rtl="1"/>
            <a:r>
              <a:rPr lang="he-IL" sz="2200" dirty="0" smtClean="0">
                <a:solidFill>
                  <a:srgbClr val="0000FF"/>
                </a:solidFill>
              </a:rPr>
              <a:t>מדובר בנזק נפשי שחלקו לפחות נגרם כתוצאה ממעשה רשלנות אבל התברר שהתובע סבל מנזק נפשי עוד קודם</a:t>
            </a:r>
            <a:r>
              <a:rPr lang="he-IL" sz="2200" dirty="0" smtClean="0"/>
              <a:t>. מאחר ולא יודעים מה היה הנזק הנפשי שלו לפני האירוע, עולה השאלה כיצד ניתן לאמוד את היקף הנזק שהמזיק הוסיף. </a:t>
            </a:r>
            <a:endParaRPr lang="en-GB" sz="2200" dirty="0" smtClean="0"/>
          </a:p>
          <a:p>
            <a:pPr algn="r" rtl="1"/>
            <a:endParaRPr lang="he-IL"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44624"/>
            <a:ext cx="8229600" cy="936104"/>
          </a:xfrm>
        </p:spPr>
        <p:txBody>
          <a:bodyPr/>
          <a:lstStyle/>
          <a:p>
            <a:r>
              <a:rPr lang="he-IL" sz="3600" b="1" dirty="0" smtClean="0"/>
              <a:t>המצב בפס"ד וילנסקי</a:t>
            </a:r>
            <a:endParaRPr lang="en-US" sz="3600" b="1" dirty="0"/>
          </a:p>
        </p:txBody>
      </p:sp>
      <p:sp>
        <p:nvSpPr>
          <p:cNvPr id="3" name="מציין מיקום תוכן 2"/>
          <p:cNvSpPr>
            <a:spLocks noGrp="1"/>
          </p:cNvSpPr>
          <p:nvPr>
            <p:ph idx="1"/>
          </p:nvPr>
        </p:nvSpPr>
        <p:spPr>
          <a:xfrm>
            <a:off x="0" y="1196752"/>
            <a:ext cx="9108504" cy="5616624"/>
          </a:xfrm>
        </p:spPr>
        <p:txBody>
          <a:bodyPr/>
          <a:lstStyle/>
          <a:p>
            <a:pPr algn="r" rtl="1"/>
            <a:r>
              <a:rPr lang="he-IL" sz="2200" dirty="0" smtClean="0"/>
              <a:t>מצב נפשי קודם לפני </a:t>
            </a:r>
            <a:r>
              <a:rPr lang="he-IL" sz="2200" dirty="0" err="1" smtClean="0"/>
              <a:t>ארוע</a:t>
            </a:r>
            <a:r>
              <a:rPr lang="he-IL" sz="2200" dirty="0" smtClean="0"/>
              <a:t> הנזק</a:t>
            </a:r>
          </a:p>
          <a:p>
            <a:pPr algn="r" rtl="1"/>
            <a:endParaRPr lang="he-IL" sz="2200" dirty="0"/>
          </a:p>
          <a:p>
            <a:pPr algn="r" rtl="1"/>
            <a:r>
              <a:rPr lang="he-IL" sz="2200" dirty="0" smtClean="0"/>
              <a:t>נזק נפשי שנגרם </a:t>
            </a:r>
            <a:r>
              <a:rPr lang="he-IL" sz="2200" dirty="0" err="1" smtClean="0"/>
              <a:t>בארוע</a:t>
            </a:r>
            <a:r>
              <a:rPr lang="he-IL" sz="2200" dirty="0" smtClean="0"/>
              <a:t> בבית החולים בשני שלבים:</a:t>
            </a:r>
          </a:p>
          <a:p>
            <a:pPr lvl="1" algn="r" rtl="1"/>
            <a:r>
              <a:rPr lang="he-IL" sz="2000" dirty="0"/>
              <a:t>ניתוח הוצאת התוספתן</a:t>
            </a:r>
          </a:p>
          <a:p>
            <a:pPr lvl="1" algn="r" rtl="1"/>
            <a:r>
              <a:rPr lang="he-IL" sz="2000" dirty="0"/>
              <a:t>ניתוח הוצאת צינורית (שבוצע כתוצאה מרשלנות הרופא)</a:t>
            </a:r>
          </a:p>
          <a:p>
            <a:pPr algn="r" rtl="1"/>
            <a:endParaRPr lang="he-IL" sz="2000" dirty="0"/>
          </a:p>
          <a:p>
            <a:pPr marL="0" indent="0" algn="just" rtl="1">
              <a:buNone/>
            </a:pPr>
            <a:r>
              <a:rPr lang="he-IL" sz="2200" u="sng" dirty="0" smtClean="0">
                <a:solidFill>
                  <a:srgbClr val="0000FF"/>
                </a:solidFill>
              </a:rPr>
              <a:t>הטענה:</a:t>
            </a:r>
            <a:r>
              <a:rPr lang="he-IL" sz="2200" dirty="0" smtClean="0"/>
              <a:t> </a:t>
            </a:r>
          </a:p>
          <a:p>
            <a:pPr algn="just" rtl="1"/>
            <a:r>
              <a:rPr lang="he-IL" sz="2200" dirty="0" smtClean="0"/>
              <a:t>ללא רשלנות הרופא, היה מתבצע רק ניתוח הוצאת התוספתן, ואם היה נגרם לתובע נזק נפשי, הרופא לא היה נושא באחריות, שכן לא הפר את חובת הזהירות שלו כלפי התובע.</a:t>
            </a:r>
          </a:p>
          <a:p>
            <a:pPr algn="just" rtl="1"/>
            <a:endParaRPr lang="he-IL" sz="2200" dirty="0"/>
          </a:p>
          <a:p>
            <a:pPr algn="just" rtl="1"/>
            <a:r>
              <a:rPr lang="he-IL" sz="2200" dirty="0" smtClean="0"/>
              <a:t>אבל, במקרה הזה, מעשה הרשלנות של הרופא, שהוביל לניתוח נוסף, יצר מצב שבו לא ניתן לדעת מה היה החלק של הנזק הנפשי שגרם הרופא ברשלנותו בבית החולים מסך הנזק הנפשי הכללי שיש לתובע.</a:t>
            </a:r>
          </a:p>
        </p:txBody>
      </p:sp>
    </p:spTree>
    <p:extLst>
      <p:ext uri="{BB962C8B-B14F-4D97-AF65-F5344CB8AC3E}">
        <p14:creationId xmlns:p14="http://schemas.microsoft.com/office/powerpoint/2010/main" val="3138655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pPr rtl="1"/>
            <a:r>
              <a:rPr lang="he-IL" sz="3600" b="1" dirty="0" smtClean="0"/>
              <a:t>השופט גולדברג</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a:r>
              <a:rPr lang="he-IL" sz="2200" dirty="0" smtClean="0">
                <a:solidFill>
                  <a:srgbClr val="0000FF"/>
                </a:solidFill>
              </a:rPr>
              <a:t>מה הפתרון למצב שבו מעשי המזיק החמירו נזק שהיה קיים לפני פעולת המזיק</a:t>
            </a:r>
            <a:r>
              <a:rPr lang="he-IL" sz="2200" dirty="0" smtClean="0"/>
              <a:t>, אך לא ניתן עקב טיבו של הנזק לקבוע את היקפו של הנזק שנגרם ע"י המזיק?</a:t>
            </a:r>
          </a:p>
          <a:p>
            <a:pPr algn="just" rtl="1"/>
            <a:endParaRPr lang="he-IL" sz="1400" dirty="0" smtClean="0"/>
          </a:p>
          <a:p>
            <a:pPr algn="just" rtl="1"/>
            <a:r>
              <a:rPr lang="he-IL" sz="2200" dirty="0" smtClean="0"/>
              <a:t>הגיונית, </a:t>
            </a:r>
            <a:r>
              <a:rPr lang="he-IL" sz="2200" dirty="0" smtClean="0">
                <a:solidFill>
                  <a:srgbClr val="0000FF"/>
                </a:solidFill>
              </a:rPr>
              <a:t>אין לדרוש מהתובע שיוכיח את החלק המדויק של הנזק שגרם המזיק</a:t>
            </a:r>
            <a:r>
              <a:rPr lang="he-IL" sz="2200" dirty="0" smtClean="0"/>
              <a:t>, ואין להרשות למזיק להתחמק מפיצוי קורבנו, רק משום שבנסיבות מסוימות לא יוכל התובע לעולם להוכיח איזה חלק מהנזק נגרם על-ידי המעשה של המזיק.</a:t>
            </a:r>
            <a:endParaRPr lang="en-GB" sz="2200" dirty="0" smtClean="0"/>
          </a:p>
          <a:p>
            <a:pPr algn="just" rtl="1">
              <a:buNone/>
            </a:pPr>
            <a:endParaRPr lang="en-GB" sz="1400" dirty="0" smtClean="0"/>
          </a:p>
          <a:p>
            <a:pPr algn="just" rtl="1"/>
            <a:r>
              <a:rPr lang="he-IL" sz="2200" u="sng" dirty="0" smtClean="0"/>
              <a:t>הפתרון</a:t>
            </a:r>
            <a:r>
              <a:rPr lang="he-IL" sz="2200" dirty="0" smtClean="0"/>
              <a:t>: אמנם, הכלל הרגיל הוא שמזיק שהוסיף והחמיר נזק קיים יחויב בפיצוי רק על חלק מהנזק הסופי שהוחמר ברשלנותו, אבל יש לכלל זה חריג: </a:t>
            </a:r>
            <a:r>
              <a:rPr lang="he-IL" sz="2200" dirty="0" smtClean="0">
                <a:solidFill>
                  <a:srgbClr val="0000FF"/>
                </a:solidFill>
              </a:rPr>
              <a:t>כשהמזיק הרשלן גרם בנוסף לנזק הממשי גם "נזק ראייתי". </a:t>
            </a:r>
          </a:p>
          <a:p>
            <a:pPr algn="just" rtl="1"/>
            <a:endParaRPr lang="he-IL" sz="1400" dirty="0" smtClean="0"/>
          </a:p>
          <a:p>
            <a:pPr algn="just" rtl="1"/>
            <a:r>
              <a:rPr lang="he-IL" sz="2200" dirty="0" smtClean="0">
                <a:solidFill>
                  <a:srgbClr val="0000FF"/>
                </a:solidFill>
              </a:rPr>
              <a:t>בשל רשלנות המזיק נמנעת מהניזוק האפשרות להוכיח איזה חלק מהנזק הסופי היה קיים לפני האירוע הרשלני ואיזה חלק התגבש בעקבותיו</a:t>
            </a:r>
            <a:r>
              <a:rPr lang="he-IL" sz="2200" dirty="0" smtClean="0"/>
              <a:t>. "נזק ראייתי" שכזה יכול שייגרם בנסיבות שבהן רשלנות הנתבע אירעה זמן קצר </a:t>
            </a:r>
            <a:r>
              <a:rPr lang="he-IL" sz="2200" dirty="0" smtClean="0"/>
              <a:t>לאחר </a:t>
            </a:r>
            <a:r>
              <a:rPr lang="he-IL" sz="2200" dirty="0" smtClean="0"/>
              <a:t>קרות הנזק הראשון, וסוג הנזק זהה לסוג הנזק הקיים, כך ששני נזקים אלה בהצטרפותם יצרו נזק סופי המהווה יחידת נזק אחת. במקרה כזה </a:t>
            </a:r>
            <a:r>
              <a:rPr lang="he-IL" sz="2200" dirty="0" smtClean="0">
                <a:solidFill>
                  <a:srgbClr val="0000FF"/>
                </a:solidFill>
              </a:rPr>
              <a:t>צודק יהיה להעביר את הנטל על המזיק להוכיח את חלקו בנזק הסופי, אם אמנם יעלה בידו להרים נטל זה</a:t>
            </a:r>
            <a:r>
              <a:rPr lang="he-IL" sz="2200" dirty="0" smtClean="0"/>
              <a:t>.</a:t>
            </a:r>
            <a:endParaRPr lang="en-GB" sz="22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lstStyle/>
          <a:p>
            <a:pPr rtl="1"/>
            <a:r>
              <a:rPr lang="he-IL" sz="3600" b="1" dirty="0" smtClean="0"/>
              <a:t>השופט גולדברג-המשך...</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solidFill>
                  <a:srgbClr val="0000FF"/>
                </a:solidFill>
              </a:rPr>
              <a:t>פתרון זה אינו הוגן עבור המזיק, אבל כל חלוקה של הנזק בנסיבות כאלה בין המזיק והניזוק היא שרירותית </a:t>
            </a:r>
            <a:r>
              <a:rPr lang="he-IL" sz="2200" dirty="0" smtClean="0"/>
              <a:t>בהעדר נתונים עליהם ניתן לבסס חלוקה שכזאת. </a:t>
            </a:r>
          </a:p>
          <a:p>
            <a:pPr algn="just" rtl="1"/>
            <a:endParaRPr lang="he-IL" sz="2200" dirty="0" smtClean="0"/>
          </a:p>
          <a:p>
            <a:pPr algn="just" rtl="1"/>
            <a:r>
              <a:rPr lang="he-IL" sz="2200" dirty="0" smtClean="0"/>
              <a:t>הטלת מלוא הנזק על התובע רק בשל כך שאין ביכולתו להוכיח את היקף הנזק שגרם המזיק, בהיותו נזק נפשי שעצם טיבו קשה לחלוקה, אינה נראית צודקת בנסיבות הענין. </a:t>
            </a:r>
          </a:p>
          <a:p>
            <a:pPr algn="just" rtl="1"/>
            <a:endParaRPr lang="he-IL" sz="2200" dirty="0" smtClean="0"/>
          </a:p>
          <a:p>
            <a:pPr algn="just" rtl="1"/>
            <a:r>
              <a:rPr lang="he-IL" sz="2200" dirty="0" smtClean="0">
                <a:solidFill>
                  <a:srgbClr val="0000FF"/>
                </a:solidFill>
              </a:rPr>
              <a:t>מעשהו הרשלני של המזיק לא רק שהוסיף לנזק הנפשי "המהותי", אלא הוא זה שגם גרם ל"נזק הראייתי", כיוון שעקב סמיכות המאורעות וטיבו של הנזק הנפשי הכולל נשללה מהתובע האפשרות להוכיח את היקפו של הנזק היחסי </a:t>
            </a:r>
            <a:r>
              <a:rPr lang="he-IL" sz="2200" dirty="0" smtClean="0"/>
              <a:t>שנגרם ממעשיו הרשלניים של המזיק. </a:t>
            </a:r>
          </a:p>
          <a:p>
            <a:pPr algn="just" rtl="1"/>
            <a:endParaRPr lang="he-IL" sz="2200" dirty="0" smtClean="0"/>
          </a:p>
          <a:p>
            <a:pPr algn="just" rtl="1"/>
            <a:r>
              <a:rPr lang="he-IL" sz="2200" dirty="0" smtClean="0"/>
              <a:t>מכאן, יש הצדקה להטיל את מלוא חבות הפיצוי על המזיק, אלא אם עמד הוא יצליח להוכיח את חלקו בנזק שנגרם.</a:t>
            </a:r>
            <a:endParaRPr lang="en-GB" sz="2200" dirty="0" smtClean="0"/>
          </a:p>
          <a:p>
            <a:pPr algn="just" rtl="1">
              <a:buNone/>
            </a:pPr>
            <a:r>
              <a:rPr lang="he-IL" sz="2400" b="1" dirty="0" smtClean="0"/>
              <a:t>	</a:t>
            </a:r>
            <a:endParaRPr lang="he-IL"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he-IL" sz="3600" b="1" dirty="0" smtClean="0"/>
              <a:t>ניתוח פס"ד נגר נ' וילנסקי</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a:buNone/>
            </a:pPr>
            <a:r>
              <a:rPr lang="he-IL" sz="2400" b="1" dirty="0" smtClean="0"/>
              <a:t>	</a:t>
            </a:r>
            <a:r>
              <a:rPr lang="he-IL" sz="2200" b="1" dirty="0" smtClean="0"/>
              <a:t>הפן הראייתי-דיוני של דוקטרינת הנזק הראייתי הוא זה שהתקבל</a:t>
            </a:r>
            <a:r>
              <a:rPr lang="he-IL" sz="2200" dirty="0" smtClean="0"/>
              <a:t>. </a:t>
            </a:r>
          </a:p>
          <a:p>
            <a:pPr algn="just" rtl="1">
              <a:buNone/>
            </a:pPr>
            <a:endParaRPr lang="he-IL" sz="2200" dirty="0" smtClean="0"/>
          </a:p>
          <a:p>
            <a:pPr algn="just" rtl="1">
              <a:buNone/>
            </a:pPr>
            <a:r>
              <a:rPr lang="he-IL" sz="2200" dirty="0" smtClean="0"/>
              <a:t>	השופט </a:t>
            </a:r>
            <a:r>
              <a:rPr lang="he-IL" sz="2200" b="1" dirty="0" smtClean="0"/>
              <a:t>גולדברג:</a:t>
            </a:r>
            <a:r>
              <a:rPr lang="he-IL" sz="2200" dirty="0" smtClean="0"/>
              <a:t> </a:t>
            </a:r>
            <a:r>
              <a:rPr lang="he-IL" sz="2200" dirty="0" smtClean="0">
                <a:solidFill>
                  <a:srgbClr val="0000FF"/>
                </a:solidFill>
              </a:rPr>
              <a:t>כשהמזיק שגרם לנזק הגוף פגע גם ביכולתו של הניזוק להוכיח את הקשר הסיבתי בין הרשלנות לנזק (או בין הרשלנות לחלק מסויים בנזק), הוא הסב בכך נזק ראייתי ואז יש מקום להעביר את נטל השכנוע למזיק</a:t>
            </a:r>
            <a:r>
              <a:rPr lang="he-IL" sz="2200" dirty="0" smtClean="0"/>
              <a:t>. </a:t>
            </a:r>
          </a:p>
          <a:p>
            <a:pPr algn="just" rtl="1">
              <a:buNone/>
            </a:pPr>
            <a:endParaRPr lang="he-IL" sz="2200" dirty="0" smtClean="0"/>
          </a:p>
          <a:p>
            <a:pPr algn="just" rtl="1">
              <a:buNone/>
            </a:pPr>
            <a:r>
              <a:rPr lang="he-IL" sz="2200" dirty="0" smtClean="0"/>
              <a:t>	השופט </a:t>
            </a:r>
            <a:r>
              <a:rPr lang="he-IL" sz="2200" b="1" dirty="0" smtClean="0"/>
              <a:t>גולדברג</a:t>
            </a:r>
            <a:r>
              <a:rPr lang="he-IL" sz="2200" dirty="0" smtClean="0"/>
              <a:t> לא מקבל את הצעתם של פורת ושטיין שיש לקבוע עילת תביעה עצמאית ונפרדת של נזק ראייתי.</a:t>
            </a:r>
          </a:p>
          <a:p>
            <a:pPr algn="just" rtl="1">
              <a:buNone/>
            </a:pPr>
            <a:endParaRPr lang="he-IL" sz="2200" dirty="0" smtClean="0"/>
          </a:p>
          <a:p>
            <a:pPr algn="just" rtl="1">
              <a:buNone/>
            </a:pPr>
            <a:r>
              <a:rPr lang="he-IL" sz="2200" b="1" dirty="0" smtClean="0"/>
              <a:t>	גישתו של השופט גולדברג התקבלה:</a:t>
            </a:r>
            <a:r>
              <a:rPr lang="he-IL" sz="2200" dirty="0" smtClean="0"/>
              <a:t> </a:t>
            </a:r>
          </a:p>
          <a:p>
            <a:pPr algn="just" rtl="1">
              <a:buNone/>
            </a:pPr>
            <a:r>
              <a:rPr lang="he-IL" sz="2200" b="1" dirty="0" smtClean="0">
                <a:solidFill>
                  <a:srgbClr val="0000FF"/>
                </a:solidFill>
              </a:rPr>
              <a:t>	כאשר המזיק שהסב לניזוק נזק גוף הסב לו גם נזק ראייתי, כלומר מנע ממנו להוכיח את תביעתו ומנע ממנו להציג ראיה חשובה בפני בית המשפט, אז יועבר נטל השכנוע לכתפיו של המזיק להוכיח כי לא גרם את הנזק כלל או כי גרם רק לחלק מסויים. לאור מחדליו של המזיק הוא לא יצליח, ברוב המקרים, לעמוד בנטל זה ויימצא אחראי למלוא הנזק </a:t>
            </a:r>
            <a:r>
              <a:rPr lang="he-IL" sz="2200" dirty="0" smtClean="0">
                <a:solidFill>
                  <a:srgbClr val="0000FF"/>
                </a:solidFill>
              </a:rPr>
              <a:t>(אבל, אם יצליח, הרי שלא </a:t>
            </a:r>
            <a:r>
              <a:rPr lang="he-IL" sz="2200" dirty="0" smtClean="0">
                <a:solidFill>
                  <a:srgbClr val="0000FF"/>
                </a:solidFill>
              </a:rPr>
              <a:t>יישא </a:t>
            </a:r>
            <a:r>
              <a:rPr lang="he-IL" sz="2200" dirty="0" smtClean="0">
                <a:solidFill>
                  <a:srgbClr val="0000FF"/>
                </a:solidFill>
              </a:rPr>
              <a:t>באחריות כלל או </a:t>
            </a:r>
            <a:r>
              <a:rPr lang="he-IL" sz="2200" dirty="0" smtClean="0">
                <a:solidFill>
                  <a:srgbClr val="0000FF"/>
                </a:solidFill>
              </a:rPr>
              <a:t>שיישא </a:t>
            </a:r>
            <a:r>
              <a:rPr lang="he-IL" sz="2200" dirty="0" smtClean="0">
                <a:solidFill>
                  <a:srgbClr val="0000FF"/>
                </a:solidFill>
              </a:rPr>
              <a:t>רק באחריות לחלק שגרם).</a:t>
            </a:r>
            <a:endParaRPr lang="en-GB" sz="2200" dirty="0" smtClean="0">
              <a:solidFill>
                <a:srgbClr val="0000FF"/>
              </a:solidFill>
            </a:endParaRPr>
          </a:p>
          <a:p>
            <a:pPr algn="just" rtl="1">
              <a:buNone/>
            </a:pPr>
            <a:endParaRPr lang="en-GB" sz="2400" dirty="0" smtClean="0"/>
          </a:p>
          <a:p>
            <a:pPr algn="r" rtl="1"/>
            <a:endParaRPr lang="he-IL" sz="2400" dirty="0" smtClean="0"/>
          </a:p>
          <a:p>
            <a:pPr algn="r" rtl="1"/>
            <a:endParaRPr lang="he-IL"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lstStyle/>
          <a:p>
            <a:r>
              <a:rPr lang="he-IL" sz="3600" b="1" dirty="0" smtClean="0"/>
              <a:t>ע"א 6160/99 דרוקמן נ' בית חולים לניאדו</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t>המנוחה נכנסה לניתוח חירום בשל חסימת מעיים שממנה סבלה. בעת פעולת ההרדמה הניתוח הסתבך. היא נותרה מחוסרת הכרה ונפטרה לאחר כשנה וחצי. </a:t>
            </a:r>
            <a:r>
              <a:rPr lang="he-IL" sz="2200" dirty="0" smtClean="0">
                <a:solidFill>
                  <a:srgbClr val="0000FF"/>
                </a:solidFill>
              </a:rPr>
              <a:t>בית המשפט המחוזי דחה את תביעת ילדיה, נוכח דו"ח של משרד הבריאות שקבע שהרופאים לא התרשלו. התיעוד של מהלך הניתוח אבד במהלך השנים.</a:t>
            </a:r>
          </a:p>
          <a:p>
            <a:pPr algn="just" rtl="1"/>
            <a:endParaRPr lang="he-IL" sz="2200" dirty="0" smtClean="0"/>
          </a:p>
          <a:p>
            <a:pPr algn="just" rtl="1"/>
            <a:r>
              <a:rPr lang="he-IL" sz="2200" b="1" u="sng" dirty="0" err="1" smtClean="0"/>
              <a:t>הש</a:t>
            </a:r>
            <a:r>
              <a:rPr lang="he-IL" sz="2200" b="1" u="sng" dirty="0" smtClean="0"/>
              <a:t>' שטרסברג-כהן</a:t>
            </a:r>
            <a:r>
              <a:rPr lang="he-IL" sz="2200" dirty="0" smtClean="0"/>
              <a:t>: </a:t>
            </a:r>
            <a:r>
              <a:rPr lang="he-IL" sz="2200" dirty="0" smtClean="0">
                <a:solidFill>
                  <a:srgbClr val="0000FF"/>
                </a:solidFill>
              </a:rPr>
              <a:t>על רופאים לדאוג לתיעוד של טיפולים רפואיים בזמן אמת ולשמירתו</a:t>
            </a:r>
            <a:r>
              <a:rPr lang="he-IL" sz="2200" dirty="0" smtClean="0"/>
              <a:t>. חשיבות עריכת הרישומים ושמירתם אינה רק לצורך קיום מעקב שוטף לשם קבלת החלטות טיפוליות, אלא גם כדי שישמשו כראיה אותנטית ובעלת משקל באשר לאירועים שאירעו במועד כלשהו בעבר.</a:t>
            </a:r>
          </a:p>
          <a:p>
            <a:pPr algn="just" rtl="1"/>
            <a:endParaRPr lang="he-IL" sz="2200" dirty="0" smtClean="0"/>
          </a:p>
          <a:p>
            <a:pPr algn="just" rtl="1"/>
            <a:r>
              <a:rPr lang="he-IL" sz="2200" u="sng" dirty="0" smtClean="0"/>
              <a:t>להיעדרם של רישומים רפואיים יכול שתהיינה שתי השלכות</a:t>
            </a:r>
            <a:r>
              <a:rPr lang="he-IL" sz="2200" dirty="0" smtClean="0"/>
              <a:t>: </a:t>
            </a:r>
          </a:p>
          <a:p>
            <a:pPr algn="just" rtl="1">
              <a:buNone/>
            </a:pPr>
            <a:r>
              <a:rPr lang="he-IL" sz="2200" dirty="0" smtClean="0"/>
              <a:t>	(1) </a:t>
            </a:r>
            <a:r>
              <a:rPr lang="he-IL" sz="2200" dirty="0" smtClean="0">
                <a:solidFill>
                  <a:srgbClr val="FF0000"/>
                </a:solidFill>
              </a:rPr>
              <a:t>הקמת עילת תביעה עצמאית ברשלנות בשל "נזק ראייתי"</a:t>
            </a:r>
            <a:r>
              <a:rPr lang="he-IL" sz="2200" dirty="0" smtClean="0"/>
              <a:t> כלפי הרופאים שחייבים בעריכת הרישומים הרפואיים וכשלו בכך, כשעילה כזו, כשלעצמה, מקנה זכות לפיצויים לחולה הניזוק (גישת </a:t>
            </a:r>
            <a:r>
              <a:rPr lang="he-IL" sz="2200" b="1" dirty="0" smtClean="0"/>
              <a:t>פורת</a:t>
            </a:r>
            <a:r>
              <a:rPr lang="he-IL" sz="2200" dirty="0" smtClean="0"/>
              <a:t> ו</a:t>
            </a:r>
            <a:r>
              <a:rPr lang="he-IL" sz="2200" b="1" dirty="0" smtClean="0"/>
              <a:t>שטיין</a:t>
            </a:r>
            <a:r>
              <a:rPr lang="he-IL" sz="2200" dirty="0" smtClean="0"/>
              <a:t>), </a:t>
            </a:r>
          </a:p>
          <a:p>
            <a:pPr algn="just" rtl="1">
              <a:buNone/>
            </a:pPr>
            <a:r>
              <a:rPr lang="he-IL" sz="2200" dirty="0" smtClean="0"/>
              <a:t>	(2) במישור הראייתי, </a:t>
            </a:r>
            <a:r>
              <a:rPr lang="he-IL" sz="2200" dirty="0" smtClean="0">
                <a:solidFill>
                  <a:srgbClr val="FF0000"/>
                </a:solidFill>
              </a:rPr>
              <a:t>העברת נטל השכנוע מן התובע אל הנתבע</a:t>
            </a:r>
            <a:r>
              <a:rPr lang="he-IL" sz="2200"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pPr rtl="1"/>
            <a:r>
              <a:rPr lang="he-IL" sz="3600" b="1" dirty="0" smtClean="0"/>
              <a:t>עמדת השופטת שטרסברג-כהן</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t>אין צורך לדון בגישת פורת ושטיין כיוון ש</a:t>
            </a:r>
            <a:r>
              <a:rPr lang="he-IL" sz="2200" dirty="0" smtClean="0">
                <a:solidFill>
                  <a:srgbClr val="0000FF"/>
                </a:solidFill>
              </a:rPr>
              <a:t>במקרה זה די בכך שהפן הדיוני-ראייתי של הכלל התקיים ויש להעביר את נטל השכנוע</a:t>
            </a:r>
            <a:r>
              <a:rPr lang="he-IL" sz="2200" dirty="0" smtClean="0"/>
              <a:t> </a:t>
            </a:r>
            <a:r>
              <a:rPr lang="he-IL" sz="2200" dirty="0" smtClean="0">
                <a:solidFill>
                  <a:srgbClr val="0000FF"/>
                </a:solidFill>
              </a:rPr>
              <a:t>לנתבע</a:t>
            </a:r>
            <a:r>
              <a:rPr lang="he-IL" sz="2200" dirty="0" smtClean="0"/>
              <a:t>.</a:t>
            </a:r>
          </a:p>
          <a:p>
            <a:pPr algn="just" rtl="1"/>
            <a:endParaRPr lang="he-IL" sz="1600" dirty="0" smtClean="0"/>
          </a:p>
          <a:p>
            <a:pPr algn="just" rtl="1" hangingPunct="0"/>
            <a:r>
              <a:rPr lang="he-IL" sz="2200" dirty="0" smtClean="0"/>
              <a:t>השופטת קובעת: </a:t>
            </a:r>
            <a:r>
              <a:rPr lang="he-IL" sz="2200" u="sng" dirty="0" smtClean="0"/>
              <a:t>המחדל של אי-שמירתם של רישומים רפואיים מעביר אל הנתבע "</a:t>
            </a:r>
            <a:r>
              <a:rPr lang="he-IL" sz="2200" b="1" u="sng" dirty="0" smtClean="0">
                <a:solidFill>
                  <a:srgbClr val="0000FF"/>
                </a:solidFill>
              </a:rPr>
              <a:t>את הנטל לשלול קיומה של רשלנות"</a:t>
            </a:r>
            <a:r>
              <a:rPr lang="he-IL" sz="2200" u="sng" dirty="0" smtClean="0"/>
              <a:t> מצדו, קרי את נטל השכנוע</a:t>
            </a:r>
            <a:r>
              <a:rPr lang="he-IL" sz="2200" dirty="0" smtClean="0"/>
              <a:t>. </a:t>
            </a:r>
          </a:p>
          <a:p>
            <a:pPr algn="just" rtl="1" hangingPunct="0"/>
            <a:endParaRPr lang="he-IL" sz="1600" dirty="0" smtClean="0"/>
          </a:p>
          <a:p>
            <a:pPr algn="just" rtl="1" hangingPunct="0"/>
            <a:r>
              <a:rPr lang="he-IL" sz="2200" dirty="0" smtClean="0">
                <a:solidFill>
                  <a:srgbClr val="0000FF"/>
                </a:solidFill>
              </a:rPr>
              <a:t>כשאין תיעוד רפואי, הרי שהתובע עומד בפני קושי אמיתי להביא ראיות שיוכיחו את טענתו שהנתבע התרשל. במצב דברים זה, הותרת נטל השכנוע על כתפי התובע תכביד על התובע יתר על המידה באופן שהוא עלול להפסיד את תביעתו.</a:t>
            </a:r>
          </a:p>
          <a:p>
            <a:pPr algn="just" rtl="1" hangingPunct="0"/>
            <a:endParaRPr lang="he-IL" sz="1600" dirty="0" smtClean="0"/>
          </a:p>
          <a:p>
            <a:pPr algn="just" rtl="1" hangingPunct="0"/>
            <a:r>
              <a:rPr lang="he-IL" sz="2200" dirty="0" smtClean="0">
                <a:solidFill>
                  <a:srgbClr val="0000FF"/>
                </a:solidFill>
              </a:rPr>
              <a:t>תוצאה זו אינה ראויה לאור העובדה שהנתבע הוא שגרם לנזק הראייתי עקב היעדר רישומים רפואיים</a:t>
            </a:r>
            <a:r>
              <a:rPr lang="he-IL" sz="2200" dirty="0" smtClean="0"/>
              <a:t>. במצב זה אין מקום להטיל על התובע נטל כבד כמו נטל השכנוע, ויש להעבירו אל כתפי הנתבע, כעניין של מדיניות משפטית ראויה.</a:t>
            </a:r>
          </a:p>
          <a:p>
            <a:pPr algn="just" rtl="1" hangingPunct="0"/>
            <a:endParaRPr lang="he-IL" sz="1600" dirty="0" smtClean="0"/>
          </a:p>
          <a:p>
            <a:pPr algn="just" rtl="1" hangingPunct="0"/>
            <a:r>
              <a:rPr lang="he-IL" sz="2200" dirty="0" smtClean="0"/>
              <a:t>הערעור התקבל והתיק הוחזר למחוזי להמשך דיון בגובה הפיצויים.</a:t>
            </a:r>
            <a:endParaRPr lang="he-IL"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0" y="0"/>
            <a:ext cx="9144000" cy="692150"/>
          </a:xfrm>
        </p:spPr>
        <p:txBody>
          <a:bodyPr/>
          <a:lstStyle/>
          <a:p>
            <a:pPr eaLnBrk="1" hangingPunct="1"/>
            <a:r>
              <a:rPr lang="he-IL" sz="3600" b="1" smtClean="0"/>
              <a:t>ע"א 8151/98 שטרנברג נגד ד"ר צ'צ'יק</a:t>
            </a:r>
            <a:endParaRPr lang="he-IL" sz="3600" smtClean="0"/>
          </a:p>
        </p:txBody>
      </p:sp>
      <p:sp>
        <p:nvSpPr>
          <p:cNvPr id="3" name="Content Placeholder 2"/>
          <p:cNvSpPr>
            <a:spLocks noGrp="1"/>
          </p:cNvSpPr>
          <p:nvPr>
            <p:ph idx="1"/>
          </p:nvPr>
        </p:nvSpPr>
        <p:spPr>
          <a:xfrm>
            <a:off x="0" y="908720"/>
            <a:ext cx="9144000" cy="5949280"/>
          </a:xfrm>
        </p:spPr>
        <p:txBody>
          <a:bodyPr rtlCol="0">
            <a:normAutofit/>
          </a:bodyPr>
          <a:lstStyle/>
          <a:p>
            <a:pPr algn="just" rtl="1" eaLnBrk="1" fontAlgn="auto" hangingPunct="1">
              <a:spcAft>
                <a:spcPts val="0"/>
              </a:spcAft>
              <a:buFont typeface="Arial" pitchFamily="34" charset="0"/>
              <a:buChar char="•"/>
              <a:defRPr/>
            </a:pPr>
            <a:r>
              <a:rPr lang="he-IL" sz="2200" dirty="0" smtClean="0"/>
              <a:t>התובעת עברה ניתוח להחלפת מפרק הירך במפרק מלאכותי. במהלך הניתוח נפגע עצב סמוך שגרם לנכות בכף רגלה. בית המשפט המחוזי מצא שהמנתח לא התרשל ולכן התביעה נדחתה.</a:t>
            </a:r>
          </a:p>
          <a:p>
            <a:pPr algn="just" rtl="1" eaLnBrk="1" fontAlgn="auto" hangingPunct="1">
              <a:spcAft>
                <a:spcPts val="0"/>
              </a:spcAft>
              <a:buFont typeface="Arial" pitchFamily="34" charset="0"/>
              <a:buChar char="•"/>
              <a:defRPr/>
            </a:pPr>
            <a:endParaRPr lang="he-IL" sz="2200" dirty="0" smtClean="0"/>
          </a:p>
          <a:p>
            <a:pPr algn="just" rtl="1" eaLnBrk="1" fontAlgn="auto" hangingPunct="1">
              <a:spcAft>
                <a:spcPts val="0"/>
              </a:spcAft>
              <a:buFont typeface="Arial" pitchFamily="34" charset="0"/>
              <a:buChar char="•"/>
              <a:defRPr/>
            </a:pPr>
            <a:r>
              <a:rPr lang="he-IL" sz="2200" u="sng" dirty="0" smtClean="0"/>
              <a:t>המחלוקת</a:t>
            </a:r>
            <a:r>
              <a:rPr lang="he-IL" sz="2200" dirty="0" smtClean="0"/>
              <a:t>: התובעת העלתה את האפשרות שהעצב נפגע כתוצאה מפריקה של המפרק המלאכותי במהלך הניתוח, בעוד שהנתבעים טענו שיכולות להיות אפשרויות אחרות לפגיעה (דימום, מתיחה) ושלא ניתן לקבוע מה גרם לפגיעה.</a:t>
            </a:r>
            <a:endParaRPr lang="en-GB" sz="2200" dirty="0" smtClean="0"/>
          </a:p>
          <a:p>
            <a:pPr algn="just" rtl="1" eaLnBrk="1" fontAlgn="auto" hangingPunct="1">
              <a:spcAft>
                <a:spcPts val="0"/>
              </a:spcAft>
              <a:buFont typeface="Arial" pitchFamily="34" charset="0"/>
              <a:buNone/>
              <a:defRPr/>
            </a:pPr>
            <a:endParaRPr lang="he-IL" sz="2200" dirty="0" smtClean="0"/>
          </a:p>
          <a:p>
            <a:pPr algn="just" rtl="1" fontAlgn="auto">
              <a:spcAft>
                <a:spcPts val="0"/>
              </a:spcAft>
              <a:buFont typeface="Arial" pitchFamily="34" charset="0"/>
              <a:buChar char="•"/>
              <a:defRPr/>
            </a:pPr>
            <a:r>
              <a:rPr lang="he-IL" sz="2200" u="sng" dirty="0" smtClean="0"/>
              <a:t>מחדלי בית החולים</a:t>
            </a:r>
            <a:r>
              <a:rPr lang="he-IL" sz="2200" dirty="0" smtClean="0"/>
              <a:t>: </a:t>
            </a:r>
            <a:r>
              <a:rPr lang="he-IL" sz="2200" dirty="0" smtClean="0">
                <a:solidFill>
                  <a:srgbClr val="0000FF"/>
                </a:solidFill>
              </a:rPr>
              <a:t>הימנעותם מרישום מהלך הניתוח בגיליונות בית החולים והימנעותם מהעדת אחד הרופאים שסייע לרופא המנתח בעת הניתוח. נטען כי למחדלים האלה יש השלכות ראייתיות</a:t>
            </a:r>
            <a:r>
              <a:rPr lang="he-IL" sz="2200" dirty="0" smtClean="0"/>
              <a:t>. </a:t>
            </a:r>
            <a:endParaRPr lang="en-GB" sz="2200" dirty="0" smtClean="0"/>
          </a:p>
          <a:p>
            <a:pPr algn="just" rtl="1" eaLnBrk="1" fontAlgn="auto">
              <a:spcAft>
                <a:spcPts val="0"/>
              </a:spcAft>
              <a:buFont typeface="Arial" pitchFamily="34" charset="0"/>
              <a:buChar char="•"/>
              <a:defRPr/>
            </a:pPr>
            <a:endParaRPr lang="he-IL" sz="2400" dirty="0" smtClean="0"/>
          </a:p>
          <a:p>
            <a:pPr algn="just" rtl="1" eaLnBrk="1" fontAlgn="auto">
              <a:spcAft>
                <a:spcPts val="0"/>
              </a:spcAft>
              <a:buFont typeface="Arial" pitchFamily="34" charset="0"/>
              <a:buChar char="•"/>
              <a:defRPr/>
            </a:pPr>
            <a:endParaRPr lang="he-IL" sz="2400" dirty="0" smtClean="0"/>
          </a:p>
          <a:p>
            <a:pPr algn="just" rtl="1" eaLnBrk="1" fontAlgn="auto" hangingPunct="1">
              <a:spcAft>
                <a:spcPts val="0"/>
              </a:spcAft>
              <a:buFont typeface="Arial" pitchFamily="34" charset="0"/>
              <a:buChar char="•"/>
              <a:defRPr/>
            </a:pPr>
            <a:endParaRPr lang="en-GB" dirty="0" smtClean="0"/>
          </a:p>
          <a:p>
            <a:pPr algn="r" rtl="1" eaLnBrk="1" fontAlgn="auto" hangingPunct="1">
              <a:spcAft>
                <a:spcPts val="0"/>
              </a:spcAft>
              <a:buFont typeface="Arial" pitchFamily="34" charset="0"/>
              <a:buChar char="•"/>
              <a:defRPr/>
            </a:pPr>
            <a:endParaRPr lang="he-IL" sz="2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r>
              <a:rPr lang="he-IL" sz="3600" b="1" dirty="0" smtClean="0"/>
              <a:t>השופט ריבלין</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solidFill>
                  <a:srgbClr val="0000FF"/>
                </a:solidFill>
              </a:rPr>
              <a:t>על רופאים לבצע רישומים רפואיים בזמן אמת ולשמור עליהם</a:t>
            </a:r>
            <a:r>
              <a:rPr lang="he-IL" sz="2200" dirty="0" smtClean="0"/>
              <a:t>. במקרים מסוימים עשוי היעדר רישום מסודר לפגוע בטיפול עצמו בזמן אמת. במקרה כזה עשוי </a:t>
            </a:r>
            <a:r>
              <a:rPr lang="he-IL" sz="2200" dirty="0" smtClean="0">
                <a:solidFill>
                  <a:srgbClr val="0000FF"/>
                </a:solidFill>
              </a:rPr>
              <a:t>הפגם ברישום להוביל למסקנה בדבר קיומה של רשלנות רפואית. </a:t>
            </a:r>
          </a:p>
          <a:p>
            <a:pPr algn="r" rtl="1"/>
            <a:endParaRPr lang="he-IL" sz="2200" dirty="0" smtClean="0"/>
          </a:p>
          <a:p>
            <a:pPr algn="just" rtl="1"/>
            <a:r>
              <a:rPr lang="he-IL" sz="2200" dirty="0" smtClean="0">
                <a:solidFill>
                  <a:srgbClr val="0000FF"/>
                </a:solidFill>
              </a:rPr>
              <a:t>אי-שמירה על רישומים רפואיים עשויה להעביר אל הנתבע את הנטל לשלול את קיומה של התרשלות או של קשר סיבתי מצדה</a:t>
            </a:r>
            <a:r>
              <a:rPr lang="he-IL" sz="2200" dirty="0" smtClean="0"/>
              <a:t>. זהו הפן הראייתי של דוקטרינת הנזק הראייתי שהתקבל בפסיקה.</a:t>
            </a:r>
          </a:p>
          <a:p>
            <a:pPr algn="just" rtl="1"/>
            <a:endParaRPr lang="he-IL" sz="2200" dirty="0" smtClean="0"/>
          </a:p>
          <a:p>
            <a:pPr algn="just" rtl="1"/>
            <a:r>
              <a:rPr lang="he-IL" sz="2200" dirty="0" smtClean="0"/>
              <a:t>אין ספק כי </a:t>
            </a:r>
            <a:r>
              <a:rPr lang="he-IL" sz="2200" dirty="0" smtClean="0">
                <a:solidFill>
                  <a:srgbClr val="0000FF"/>
                </a:solidFill>
              </a:rPr>
              <a:t>כשעל הרופא לבצע רישום נאות, אך רישום זה לא נעשה, ולמחדל זה לא ניתן הסבר ראוי, יועבר נטל ההוכחה </a:t>
            </a:r>
            <a:r>
              <a:rPr lang="he-IL" sz="2200" dirty="0" smtClean="0"/>
              <a:t>בדבר העובדות השנויות במחלוקת, שיכלו להתברר מתוך הרישום, אל הרופא הנתבע.</a:t>
            </a:r>
          </a:p>
          <a:p>
            <a:pPr algn="just" rtl="1"/>
            <a:endParaRPr lang="he-IL" sz="2200" dirty="0" smtClean="0"/>
          </a:p>
          <a:p>
            <a:pPr algn="just" rtl="1"/>
            <a:r>
              <a:rPr lang="he-IL" sz="2200" dirty="0" smtClean="0"/>
              <a:t>אם החסר הראייתי שולל מהתובע את האפשרות להוכיח את כל יסודות העוולה אז עשוי חסר זה להעביר לנתבע את "</a:t>
            </a:r>
            <a:r>
              <a:rPr lang="he-IL" sz="2200" dirty="0" smtClean="0">
                <a:solidFill>
                  <a:srgbClr val="0000FF"/>
                </a:solidFill>
              </a:rPr>
              <a:t>מלוא מיתחם הנטל</a:t>
            </a:r>
            <a:r>
              <a:rPr lang="he-IL" sz="2200" dirty="0" smtClean="0"/>
              <a:t>". ואילו </a:t>
            </a:r>
            <a:r>
              <a:rPr lang="he-IL" sz="2200" dirty="0" smtClean="0">
                <a:solidFill>
                  <a:srgbClr val="0000FF"/>
                </a:solidFill>
              </a:rPr>
              <a:t>כאשר הפגם ברישום ממוקד בעניין בודד ותו לא, יהיה מקום להעביר את הנטל רק לאותו עניין נקודתי</a:t>
            </a:r>
            <a:r>
              <a:rPr lang="he-IL" sz="2400" dirty="0" smtClean="0"/>
              <a:t>.</a:t>
            </a:r>
            <a:r>
              <a:rPr lang="he-IL" sz="2200" dirty="0" smtClean="0"/>
              <a:t> </a:t>
            </a:r>
            <a:endParaRPr lang="he-IL"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408"/>
            <a:ext cx="9144000" cy="1417638"/>
          </a:xfrm>
        </p:spPr>
        <p:txBody>
          <a:bodyPr/>
          <a:lstStyle/>
          <a:p>
            <a:pPr rtl="1"/>
            <a:r>
              <a:rPr lang="he-IL" sz="3600" b="1" dirty="0" smtClean="0"/>
              <a:t>יישום כלל הנזק הראייתי בפס"ד שטרנברג</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hangingPunct="0"/>
            <a:r>
              <a:rPr lang="he-IL" sz="2200" dirty="0" smtClean="0"/>
              <a:t>במהלך הניתוח התרחשה פריקה של המפרק המלאכותי. </a:t>
            </a:r>
          </a:p>
          <a:p>
            <a:pPr algn="just" rtl="1" hangingPunct="0"/>
            <a:endParaRPr lang="he-IL" sz="1400" dirty="0" smtClean="0"/>
          </a:p>
          <a:p>
            <a:pPr algn="just" rtl="1" hangingPunct="0"/>
            <a:r>
              <a:rPr lang="he-IL" sz="2200" dirty="0" smtClean="0">
                <a:solidFill>
                  <a:srgbClr val="0000FF"/>
                </a:solidFill>
              </a:rPr>
              <a:t>הפרטים בנוגע לפריקה שיכלו, אילו נרשמו, להוכיח אם בוצעה הבדיקה ברשלנות ואם הפריקה היא שגרמה לנזק בעצב, לא נמצאו בשל מחדל רשלני בתיעוד</a:t>
            </a:r>
            <a:r>
              <a:rPr lang="he-IL" sz="2200" dirty="0" smtClean="0"/>
              <a:t>. </a:t>
            </a:r>
          </a:p>
          <a:p>
            <a:pPr algn="just" rtl="1" hangingPunct="0"/>
            <a:endParaRPr lang="he-IL" sz="1400" dirty="0" smtClean="0"/>
          </a:p>
          <a:p>
            <a:pPr algn="just" rtl="1" hangingPunct="0"/>
            <a:r>
              <a:rPr lang="he-IL" sz="2200" dirty="0" smtClean="0"/>
              <a:t>אירוע הפריקה שהתרחש במהלך הניתוח היה צריך להירשם במסמכי בית החולים. אין חולק כי לפריקה המתרחשת במהלך בדיקת מפרק עלולות להיות תוצאות מסוכנות המתגלות רק לאחר זמן. לכן, </a:t>
            </a:r>
            <a:r>
              <a:rPr lang="he-IL" sz="2200" dirty="0" smtClean="0">
                <a:solidFill>
                  <a:srgbClr val="0000FF"/>
                </a:solidFill>
              </a:rPr>
              <a:t>המנתח היה צריך לציין ברשומה הרפואית את דבר הפריקה ופרטיה. אי-רישומו של אירוע הפריקה שאירע במהלך הניתוח מנע מהתובעת את האפשרות להוכיח מה טיב האמצעים שננקטו כדי למנוע פגיעה </a:t>
            </a:r>
            <a:r>
              <a:rPr lang="he-IL" sz="2200" dirty="0" smtClean="0"/>
              <a:t>בעצב ולחץ מופרז על העצב במהלך הניתוח. </a:t>
            </a:r>
          </a:p>
          <a:p>
            <a:pPr algn="just" rtl="1" hangingPunct="0"/>
            <a:endParaRPr lang="he-IL" sz="1400" dirty="0" smtClean="0"/>
          </a:p>
          <a:p>
            <a:pPr algn="just" rtl="1" hangingPunct="0"/>
            <a:r>
              <a:rPr lang="he-IL" sz="2200" dirty="0" smtClean="0">
                <a:solidFill>
                  <a:srgbClr val="0000FF"/>
                </a:solidFill>
              </a:rPr>
              <a:t>רישום מסודר ומלא של האירוע היה נותן מענה לשאלה האם התרשל המנתח </a:t>
            </a:r>
            <a:r>
              <a:rPr lang="he-IL" sz="2200" dirty="0" smtClean="0"/>
              <a:t>בעת שביצע את פריקת המפרק ואם התרשלות זו הביאה לפגיעה בעצב. </a:t>
            </a:r>
          </a:p>
          <a:p>
            <a:pPr algn="just" rtl="1" hangingPunct="0"/>
            <a:endParaRPr lang="he-IL" sz="2200" dirty="0" smtClean="0"/>
          </a:p>
          <a:p>
            <a:pPr algn="just" rtl="1" hangingPunct="0"/>
            <a:r>
              <a:rPr lang="he-IL" sz="2200" dirty="0" smtClean="0"/>
              <a:t>לפיכך, </a:t>
            </a:r>
            <a:r>
              <a:rPr lang="he-IL" sz="2200" dirty="0" smtClean="0">
                <a:solidFill>
                  <a:srgbClr val="0000FF"/>
                </a:solidFill>
              </a:rPr>
              <a:t>מועבר אל הנתבע הנטל להוכיח שלא הייתה התרשלות </a:t>
            </a:r>
            <a:r>
              <a:rPr lang="he-IL" sz="2200" dirty="0" smtClean="0"/>
              <a:t>במעשיהם. נטל זה לא הורם ע"י הנתבע. התביעה התקבלה והתיק הוחזר למחוזי לקביעת הפיצויים.</a:t>
            </a:r>
            <a:endParaRPr lang="he-IL"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lstStyle/>
          <a:p>
            <a:r>
              <a:rPr lang="he-IL" sz="3600" b="1" dirty="0" smtClean="0"/>
              <a:t>על היחס שבין הדבר מדבר בעדו לבין נזק ראייתי</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hangingPunct="0"/>
            <a:r>
              <a:rPr lang="he-IL" sz="2200" dirty="0" smtClean="0"/>
              <a:t>ההיגיון של סעיף 41 - הדבר מדבר בעדו - דומה להיגיון של הבחירה להעביר את נטל השכנוע אל הנתבע בשל "נזק ראייתי" שגרם הנתבע ברשלנותו. </a:t>
            </a:r>
          </a:p>
          <a:p>
            <a:pPr algn="just" rtl="1" hangingPunct="0"/>
            <a:endParaRPr lang="he-IL" sz="1600" dirty="0" smtClean="0"/>
          </a:p>
          <a:p>
            <a:pPr algn="just" rtl="1" hangingPunct="0"/>
            <a:r>
              <a:rPr lang="he-IL" sz="2200" dirty="0" smtClean="0">
                <a:solidFill>
                  <a:srgbClr val="0000FF"/>
                </a:solidFill>
              </a:rPr>
              <a:t>בשני המקרים קיים יתרון לנתבע מבחינת היכולת להוכיח את עמדתו במשפט</a:t>
            </a:r>
            <a:r>
              <a:rPr lang="he-IL" sz="2200" dirty="0" smtClean="0"/>
              <a:t>: במסגרת סעיף 41 לנתבע יכולת רבה מזו של התובע לדעת "מה היו... הנסיבות שגרמו למקרה אשר הביא לידי הנזק". </a:t>
            </a:r>
          </a:p>
          <a:p>
            <a:pPr algn="just" rtl="1" hangingPunct="0"/>
            <a:endParaRPr lang="he-IL" sz="1600" dirty="0" smtClean="0"/>
          </a:p>
          <a:p>
            <a:pPr algn="just" rtl="1" hangingPunct="0"/>
            <a:r>
              <a:rPr lang="he-IL" sz="2200" dirty="0" smtClean="0"/>
              <a:t>גם במסגרת הנזק הראייתי יש לנתבע יתרון מבחינת הנגישות לחומר הראיות שהיה אמור להיות בשליטתו במועדים הרלבנטיים. אם למרות היתרון הזה לא הצליח  להטות את הכף לטובתו – תוטל עליו אחריות. </a:t>
            </a:r>
            <a:endParaRPr lang="en-GB" sz="2200" dirty="0" smtClean="0"/>
          </a:p>
          <a:p>
            <a:pPr algn="just" rtl="1"/>
            <a:endParaRPr lang="he-IL" sz="1600" dirty="0" smtClean="0"/>
          </a:p>
          <a:p>
            <a:pPr algn="just" rtl="1"/>
            <a:r>
              <a:rPr lang="he-IL" sz="2200" dirty="0" smtClean="0"/>
              <a:t>במקרים רבים, כמו בפס"ד </a:t>
            </a:r>
            <a:r>
              <a:rPr lang="he-IL" sz="2200" b="1" dirty="0" smtClean="0"/>
              <a:t>שטרנברג</a:t>
            </a:r>
            <a:r>
              <a:rPr lang="he-IL" sz="2200" dirty="0" smtClean="0"/>
              <a:t> מועבר נטל השכנוע הן מכוח סעיף 41 והן מכוח הכלל של הנזק הראייתי ולמעשה אין הבדל בין השניים. </a:t>
            </a:r>
          </a:p>
          <a:p>
            <a:pPr algn="just" rtl="1"/>
            <a:endParaRPr lang="he-IL" sz="1600" dirty="0" smtClean="0"/>
          </a:p>
          <a:p>
            <a:pPr algn="just" rtl="1"/>
            <a:r>
              <a:rPr lang="he-IL" sz="2200" dirty="0" smtClean="0"/>
              <a:t>אבל, </a:t>
            </a:r>
            <a:r>
              <a:rPr lang="he-IL" sz="2200" dirty="0" smtClean="0">
                <a:solidFill>
                  <a:srgbClr val="0000FF"/>
                </a:solidFill>
              </a:rPr>
              <a:t>ניתן לומר כי בעוד סעיף 41 מתייחס לשאלת האחריות כולה (הפרה וקש"ס), כלל הנזק הראייתי יכול להיות יותר נקודתי ולהתייחס רק לאחד מהיסודות</a:t>
            </a:r>
            <a:r>
              <a:rPr lang="he-IL" sz="2200" dirty="0" smtClean="0"/>
              <a:t>.</a:t>
            </a:r>
            <a:endParaRPr lang="he-IL" sz="2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lstStyle/>
          <a:p>
            <a:r>
              <a:rPr lang="he-IL" sz="3600" b="1" dirty="0" smtClean="0"/>
              <a:t>ע"א 9328/02 מאיר נ' לאור</a:t>
            </a:r>
            <a:endParaRPr lang="he-IL" sz="3600" b="1" dirty="0"/>
          </a:p>
        </p:txBody>
      </p:sp>
      <p:sp>
        <p:nvSpPr>
          <p:cNvPr id="3" name="Content Placeholder 2"/>
          <p:cNvSpPr>
            <a:spLocks noGrp="1"/>
          </p:cNvSpPr>
          <p:nvPr>
            <p:ph idx="1"/>
          </p:nvPr>
        </p:nvSpPr>
        <p:spPr>
          <a:xfrm>
            <a:off x="0" y="1052736"/>
            <a:ext cx="9144000" cy="5805264"/>
          </a:xfrm>
        </p:spPr>
        <p:txBody>
          <a:bodyPr/>
          <a:lstStyle/>
          <a:p>
            <a:pPr algn="just" rtl="1"/>
            <a:r>
              <a:rPr lang="he-IL" sz="2200" dirty="0" smtClean="0"/>
              <a:t>התובעת, לאה מאיר, הגישה תביעה כנגד הרופא שטיפל בה ובית חולים הדסה לאחר שהריונה הסתיים במותו של העובר שברחמה עקב היפרדות השליה. </a:t>
            </a:r>
          </a:p>
          <a:p>
            <a:pPr algn="just" rtl="1"/>
            <a:endParaRPr lang="he-IL" sz="2200" dirty="0" smtClean="0"/>
          </a:p>
          <a:p>
            <a:pPr algn="just" rtl="1"/>
            <a:r>
              <a:rPr lang="he-IL" sz="2200" dirty="0" smtClean="0">
                <a:solidFill>
                  <a:srgbClr val="0000FF"/>
                </a:solidFill>
              </a:rPr>
              <a:t>התובעת טענה שמות העובר נגרם עקב רשלנות הרופא שלא ערך לה בדיקה מסויימת בעת ביקורה במרפאתו ואשר לו היתה מתבצעת היתה עשויה לגלות את הבעיה ממנה סבלה ומונעת, קרוב לודאי, את מות העובר</a:t>
            </a:r>
            <a:r>
              <a:rPr lang="he-IL" sz="2200" dirty="0" smtClean="0"/>
              <a:t>. </a:t>
            </a:r>
          </a:p>
          <a:p>
            <a:pPr algn="just" rtl="1"/>
            <a:endParaRPr lang="he-IL" sz="2200" dirty="0" smtClean="0"/>
          </a:p>
          <a:p>
            <a:pPr algn="just" rtl="1"/>
            <a:r>
              <a:rPr lang="he-IL" sz="2200" b="1" dirty="0" smtClean="0"/>
              <a:t>המחוזי: </a:t>
            </a:r>
            <a:r>
              <a:rPr lang="he-IL" sz="2200" dirty="0" smtClean="0"/>
              <a:t>לא הוכח </a:t>
            </a:r>
            <a:r>
              <a:rPr lang="he-IL" sz="2200" dirty="0" err="1" smtClean="0"/>
              <a:t>קש"ס</a:t>
            </a:r>
            <a:r>
              <a:rPr lang="he-IL" sz="2200" dirty="0" smtClean="0"/>
              <a:t> בין התנהגות הרופא למות העובר. </a:t>
            </a:r>
            <a:r>
              <a:rPr lang="he-IL" sz="2200" dirty="0" smtClean="0">
                <a:solidFill>
                  <a:srgbClr val="0000FF"/>
                </a:solidFill>
              </a:rPr>
              <a:t>התביעה נדחית</a:t>
            </a:r>
            <a:r>
              <a:rPr lang="he-IL" sz="2200" dirty="0" smtClean="0"/>
              <a:t>. </a:t>
            </a:r>
          </a:p>
          <a:p>
            <a:pPr algn="just" rtl="1"/>
            <a:endParaRPr lang="he-IL" sz="2200" dirty="0" smtClean="0"/>
          </a:p>
          <a:p>
            <a:pPr algn="just" rtl="1"/>
            <a:r>
              <a:rPr lang="he-IL" sz="2200" b="1" u="sng" dirty="0" smtClean="0"/>
              <a:t>טענת התובעת:</a:t>
            </a:r>
            <a:r>
              <a:rPr lang="he-IL" sz="2200" dirty="0" smtClean="0"/>
              <a:t> </a:t>
            </a:r>
            <a:r>
              <a:rPr lang="he-IL" sz="2200" dirty="0" smtClean="0">
                <a:solidFill>
                  <a:srgbClr val="0000FF"/>
                </a:solidFill>
              </a:rPr>
              <a:t>הנתבע, ד"ר לאור, שליווה את ההריון במסגרת קופת חולים, לא ביצע בדיקה אשר ייתכן והיתה מגלה שהתובעת סובלת מהיפרדות שלייה, ובכך הסב לתובעת נזק ראייתי, כלומר מנע ממנה להוכיח את תביעתה בבית המשפט.</a:t>
            </a:r>
            <a:endParaRPr lang="en-GB" sz="2200" dirty="0" smtClean="0">
              <a:solidFill>
                <a:srgbClr val="0000FF"/>
              </a:solidFill>
            </a:endParaRPr>
          </a:p>
          <a:p>
            <a:pPr algn="just" rtl="1">
              <a:buNone/>
            </a:pPr>
            <a:endParaRPr lang="en-GB" sz="22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pPr rtl="1"/>
            <a:r>
              <a:rPr lang="he-IL" sz="3600" b="1" dirty="0" smtClean="0"/>
              <a:t>השופט אור</a:t>
            </a:r>
            <a:endParaRPr lang="he-IL" sz="3600" b="1" dirty="0"/>
          </a:p>
        </p:txBody>
      </p:sp>
      <p:sp>
        <p:nvSpPr>
          <p:cNvPr id="3" name="Content Placeholder 2"/>
          <p:cNvSpPr>
            <a:spLocks noGrp="1"/>
          </p:cNvSpPr>
          <p:nvPr>
            <p:ph idx="1"/>
          </p:nvPr>
        </p:nvSpPr>
        <p:spPr>
          <a:xfrm>
            <a:off x="0" y="836712"/>
            <a:ext cx="9144000" cy="6021288"/>
          </a:xfrm>
        </p:spPr>
        <p:txBody>
          <a:bodyPr/>
          <a:lstStyle/>
          <a:p>
            <a:pPr algn="just" rtl="1"/>
            <a:r>
              <a:rPr lang="he-IL" sz="2200" dirty="0" smtClean="0"/>
              <a:t>הרופא התרשל ולתובעת עומדת הטענה של הנזק הראייתי. </a:t>
            </a:r>
          </a:p>
          <a:p>
            <a:pPr algn="just" rtl="1"/>
            <a:endParaRPr lang="he-IL" sz="2200" dirty="0" smtClean="0"/>
          </a:p>
          <a:p>
            <a:pPr algn="just" rtl="1"/>
            <a:r>
              <a:rPr lang="he-IL" sz="2200" dirty="0" smtClean="0">
                <a:solidFill>
                  <a:srgbClr val="0000FF"/>
                </a:solidFill>
              </a:rPr>
              <a:t>נזק ראייתי שנגרם ע"י הנתבע מצדיק את העברת נטל השכנוע מהתובע לנתבע. </a:t>
            </a:r>
          </a:p>
          <a:p>
            <a:pPr algn="just" rtl="1"/>
            <a:endParaRPr lang="he-IL" sz="2200" dirty="0" smtClean="0"/>
          </a:p>
          <a:p>
            <a:pPr algn="just" rtl="1"/>
            <a:r>
              <a:rPr lang="he-IL" sz="2200" dirty="0" smtClean="0">
                <a:solidFill>
                  <a:srgbClr val="0000FF"/>
                </a:solidFill>
              </a:rPr>
              <a:t>אם קיימת מחלוקת לגבי עובדות אשר היה ניתן להוכיח אותן אם הנתבע לא היה מתרשל (כלומר ללא הנזק הראייתי שגרם הנתבע), אז יש לקבוע שהעובדות הן כמו שטוען התובע, אלא אם ישכנע הנתבע שהעובדות הן כטענתו</a:t>
            </a:r>
            <a:r>
              <a:rPr lang="he-IL" sz="2200" dirty="0" smtClean="0"/>
              <a:t>. </a:t>
            </a:r>
            <a:endParaRPr lang="en-GB" sz="2200" dirty="0" smtClean="0"/>
          </a:p>
          <a:p>
            <a:pPr algn="just" rtl="1"/>
            <a:endParaRPr lang="he-IL" sz="2200" dirty="0" smtClean="0"/>
          </a:p>
          <a:p>
            <a:pPr algn="just" rtl="1"/>
            <a:r>
              <a:rPr lang="he-IL" sz="2200" dirty="0" smtClean="0"/>
              <a:t>במילים אחרות, נטל השכנוע לגבי התקיימות אותן עובדות, אשר לגביהן נגרם נזק ראייתי בשל רשלנות הנתבע, עובר מן התובע אל הנתבע. </a:t>
            </a:r>
          </a:p>
          <a:p>
            <a:pPr algn="just" rtl="1"/>
            <a:endParaRPr lang="he-IL" sz="2200" dirty="0" smtClean="0"/>
          </a:p>
          <a:p>
            <a:pPr algn="just" rtl="1"/>
            <a:r>
              <a:rPr lang="he-IL" sz="2200" dirty="0" smtClean="0"/>
              <a:t>הש' </a:t>
            </a:r>
            <a:r>
              <a:rPr lang="he-IL" sz="2200" b="1" dirty="0" smtClean="0"/>
              <a:t>אור</a:t>
            </a:r>
            <a:r>
              <a:rPr lang="he-IL" sz="2200" dirty="0" smtClean="0"/>
              <a:t> מסתמך על פסיקה ענפה ברשלנות רפואית</a:t>
            </a:r>
            <a:r>
              <a:rPr lang="he-IL" sz="2200" b="1" dirty="0" smtClean="0"/>
              <a:t> </a:t>
            </a:r>
            <a:r>
              <a:rPr lang="he-IL" sz="2200" dirty="0" smtClean="0"/>
              <a:t>כשהנזק הראייתי נגרם ע"י הרופא שלא תיעד כנדרש את מהלך מתן הטיפול נדרש (</a:t>
            </a:r>
            <a:r>
              <a:rPr lang="he-IL" sz="2200" u="sng" dirty="0" smtClean="0"/>
              <a:t>כלל העדר הרישום הרפואי</a:t>
            </a:r>
            <a:r>
              <a:rPr lang="he-IL" sz="2200" dirty="0" smtClean="0"/>
              <a:t>), ובכך מנע למעשה מהתובע להוכיח את טענותיו.  </a:t>
            </a:r>
            <a:endParaRPr lang="en-GB" sz="2200" dirty="0" smtClean="0"/>
          </a:p>
          <a:p>
            <a:pPr algn="r" rtl="1"/>
            <a:endParaRPr lang="he-IL" dirty="0" smtClean="0"/>
          </a:p>
          <a:p>
            <a:pPr algn="r" rtl="1"/>
            <a:endParaRPr lang="he-IL"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pPr rtl="1"/>
            <a:r>
              <a:rPr lang="he-IL" sz="3600" b="1" dirty="0" smtClean="0"/>
              <a:t>הרחבת כלל הרישום הרפואי</a:t>
            </a:r>
            <a:endParaRPr lang="he-IL" sz="3600" b="1" dirty="0"/>
          </a:p>
        </p:txBody>
      </p:sp>
      <p:sp>
        <p:nvSpPr>
          <p:cNvPr id="3" name="Content Placeholder 2"/>
          <p:cNvSpPr>
            <a:spLocks noGrp="1"/>
          </p:cNvSpPr>
          <p:nvPr>
            <p:ph idx="1"/>
          </p:nvPr>
        </p:nvSpPr>
        <p:spPr>
          <a:xfrm>
            <a:off x="0" y="1340768"/>
            <a:ext cx="9144000" cy="5517232"/>
          </a:xfrm>
        </p:spPr>
        <p:txBody>
          <a:bodyPr/>
          <a:lstStyle/>
          <a:p>
            <a:pPr algn="just" rtl="1">
              <a:buNone/>
            </a:pPr>
            <a:r>
              <a:rPr lang="he-IL" sz="2400" dirty="0" smtClean="0"/>
              <a:t>	</a:t>
            </a:r>
            <a:r>
              <a:rPr lang="he-IL" sz="2400" u="sng" dirty="0" smtClean="0"/>
              <a:t>השופט </a:t>
            </a:r>
            <a:r>
              <a:rPr lang="he-IL" sz="2400" b="1" u="sng" dirty="0" smtClean="0"/>
              <a:t>אור</a:t>
            </a:r>
            <a:r>
              <a:rPr lang="he-IL" sz="2400" u="sng" dirty="0" smtClean="0"/>
              <a:t> מרחיב את </a:t>
            </a:r>
            <a:r>
              <a:rPr lang="he-IL" sz="2400" b="1" u="sng" dirty="0" smtClean="0"/>
              <a:t>כלל העדר הרישום הרפואי</a:t>
            </a:r>
            <a:r>
              <a:rPr lang="he-IL" sz="2400" dirty="0" smtClean="0"/>
              <a:t>: </a:t>
            </a:r>
          </a:p>
          <a:p>
            <a:pPr algn="just" rtl="1">
              <a:buNone/>
            </a:pPr>
            <a:r>
              <a:rPr lang="he-IL" sz="2400" dirty="0" smtClean="0"/>
              <a:t>	</a:t>
            </a:r>
          </a:p>
          <a:p>
            <a:pPr algn="just" rtl="1">
              <a:buNone/>
            </a:pPr>
            <a:r>
              <a:rPr lang="he-IL" sz="2400" dirty="0" smtClean="0"/>
              <a:t>	</a:t>
            </a:r>
            <a:r>
              <a:rPr lang="he-IL" sz="2400" b="1" dirty="0" smtClean="0">
                <a:solidFill>
                  <a:srgbClr val="0000FF"/>
                </a:solidFill>
              </a:rPr>
              <a:t>הכלל</a:t>
            </a:r>
            <a:r>
              <a:rPr lang="he-IL" sz="2400" dirty="0" smtClean="0"/>
              <a:t> שמאפשר להעביר את נטל השכנוע חל לא רק לגבי אי עריכת רשומות רפואיות כנדרש, אלא הוא </a:t>
            </a:r>
            <a:r>
              <a:rPr lang="he-IL" sz="2400" b="1" dirty="0" smtClean="0">
                <a:solidFill>
                  <a:srgbClr val="0000FF"/>
                </a:solidFill>
              </a:rPr>
              <a:t>מתפרס גם על מעשי רשלנות אחרים, שגורמים לכך שנפגעת האפשרות של התובע להוכיח את עילת תביעתו</a:t>
            </a:r>
            <a:r>
              <a:rPr lang="he-IL" sz="2400" dirty="0" smtClean="0"/>
              <a:t>. </a:t>
            </a:r>
          </a:p>
          <a:p>
            <a:pPr algn="just" rtl="1">
              <a:buNone/>
            </a:pPr>
            <a:endParaRPr lang="he-IL" sz="2400" dirty="0" smtClean="0"/>
          </a:p>
          <a:p>
            <a:pPr algn="just" rtl="1">
              <a:buNone/>
            </a:pPr>
            <a:r>
              <a:rPr lang="he-IL" sz="2400" dirty="0" smtClean="0"/>
              <a:t>	כשרשלנות הרופא היא בכך שלא ערך </a:t>
            </a:r>
            <a:r>
              <a:rPr lang="he-IL" sz="2400" dirty="0" smtClean="0">
                <a:solidFill>
                  <a:srgbClr val="0000FF"/>
                </a:solidFill>
              </a:rPr>
              <a:t>בדיקות רפואיות</a:t>
            </a:r>
            <a:r>
              <a:rPr lang="he-IL" sz="2400" dirty="0" smtClean="0"/>
              <a:t>, אשר אילוּ היו מבוצעות היו יכולות להצביע על הגורמים לנזק (כמו היפרדות השליה), גם רשלנות מסוג זה עשויה להעביר את נטל השכנוע אל שכמו של הנתבע.</a:t>
            </a:r>
            <a:r>
              <a:rPr lang="he-IL" dirty="0" smtClean="0"/>
              <a:t> </a:t>
            </a:r>
            <a:endParaRPr lang="en-GB" dirty="0" smtClean="0"/>
          </a:p>
          <a:p>
            <a:pPr algn="r" rtl="1"/>
            <a:endParaRPr lang="he-IL" dirty="0" smtClean="0"/>
          </a:p>
          <a:p>
            <a:pPr algn="r" rtl="1"/>
            <a:endParaRPr lang="he-IL"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lstStyle/>
          <a:p>
            <a:pPr rtl="1"/>
            <a:r>
              <a:rPr lang="he-IL" sz="3600" b="1" dirty="0" smtClean="0"/>
              <a:t>הקביעות המשפטיות בפס"ד לאור</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solidFill>
                  <a:srgbClr val="0000FF"/>
                </a:solidFill>
              </a:rPr>
              <a:t>ד"ר לאור הנתבע התרשל בכך שלא קיים בדיקה קלינית פשוטה בתובעת</a:t>
            </a:r>
            <a:r>
              <a:rPr lang="he-IL" sz="2200" dirty="0" smtClean="0"/>
              <a:t>. בכך התקיים יסוד ההפרה בעוולת הרשלנות.</a:t>
            </a:r>
          </a:p>
          <a:p>
            <a:pPr algn="just" rtl="1"/>
            <a:endParaRPr lang="he-IL" sz="2200" dirty="0" smtClean="0"/>
          </a:p>
          <a:p>
            <a:pPr algn="just" rtl="1"/>
            <a:r>
              <a:rPr lang="he-IL" sz="2200" dirty="0" smtClean="0"/>
              <a:t>השאלה: </a:t>
            </a:r>
            <a:r>
              <a:rPr lang="he-IL" sz="2200" dirty="0" smtClean="0">
                <a:solidFill>
                  <a:srgbClr val="0000FF"/>
                </a:solidFill>
              </a:rPr>
              <a:t>האם התקיים יסוד הקשר הסיבתי </a:t>
            </a:r>
            <a:r>
              <a:rPr lang="he-IL" sz="2200" dirty="0" smtClean="0"/>
              <a:t>בין ההתרשלות שבאי קיום הבדיקה לבין מות העובר.</a:t>
            </a:r>
          </a:p>
          <a:p>
            <a:pPr algn="just" rtl="1"/>
            <a:endParaRPr lang="he-IL" sz="2200" dirty="0" smtClean="0"/>
          </a:p>
          <a:p>
            <a:pPr algn="just" rtl="1"/>
            <a:r>
              <a:rPr lang="he-IL" sz="2200" dirty="0" smtClean="0"/>
              <a:t>שאלה זו נחלקת לשניים:</a:t>
            </a:r>
          </a:p>
          <a:p>
            <a:pPr algn="just" rtl="1">
              <a:buNone/>
            </a:pPr>
            <a:r>
              <a:rPr lang="he-IL" sz="2400" dirty="0" smtClean="0"/>
              <a:t>	(</a:t>
            </a:r>
            <a:r>
              <a:rPr lang="he-IL" sz="2200" dirty="0" smtClean="0"/>
              <a:t>1) </a:t>
            </a:r>
            <a:r>
              <a:rPr lang="he-IL" sz="2200" dirty="0" smtClean="0">
                <a:solidFill>
                  <a:srgbClr val="0000FF"/>
                </a:solidFill>
              </a:rPr>
              <a:t>האם ללא ההתרשלות של ד"ר לאור היה ניתן לאבחן אצל התובעת בעת ביקורה במרפאה, סימנים לתחילת תהליך של היפרדות שליה.</a:t>
            </a:r>
            <a:r>
              <a:rPr lang="he-IL" sz="2200" dirty="0" smtClean="0"/>
              <a:t> </a:t>
            </a:r>
          </a:p>
          <a:p>
            <a:pPr algn="just" rtl="1"/>
            <a:endParaRPr lang="he-IL" sz="2200" dirty="0" smtClean="0"/>
          </a:p>
          <a:p>
            <a:pPr algn="just" rtl="1">
              <a:buNone/>
            </a:pPr>
            <a:r>
              <a:rPr lang="he-IL" sz="2200" dirty="0" smtClean="0"/>
              <a:t>	(2) </a:t>
            </a:r>
            <a:r>
              <a:rPr lang="he-IL" sz="2200" dirty="0" smtClean="0">
                <a:solidFill>
                  <a:srgbClr val="0000FF"/>
                </a:solidFill>
              </a:rPr>
              <a:t>בהנחה שהיה ניתן לאבחן אצל התובעת סימנים המעידים על תחילתה של היפרדות שליה בעת ביקורה במרפאה, האם על-פי מאזן ההסתברויות, היה ניתן למנוע את מות העובר</a:t>
            </a:r>
            <a:r>
              <a:rPr lang="he-IL" sz="2200" dirty="0" smtClean="0"/>
              <a:t>? </a:t>
            </a:r>
          </a:p>
          <a:p>
            <a:pPr algn="just" rtl="1"/>
            <a:endParaRPr lang="he-IL" sz="2200" dirty="0" smtClean="0"/>
          </a:p>
          <a:p>
            <a:pPr algn="just" rtl="1"/>
            <a:r>
              <a:rPr lang="he-IL" sz="2200" b="1" u="sng" dirty="0" smtClean="0"/>
              <a:t>השופט אור:</a:t>
            </a:r>
            <a:r>
              <a:rPr lang="he-IL" sz="2200" dirty="0" smtClean="0"/>
              <a:t> התשובה לשתי השאלות היא חיובית.</a:t>
            </a:r>
            <a:endParaRPr lang="en-GB" sz="2200" dirty="0" smtClean="0"/>
          </a:p>
          <a:p>
            <a:pPr algn="r" rtl="1"/>
            <a:endParaRPr lang="he-IL" sz="2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he-IL" sz="3600" b="1" dirty="0" smtClean="0"/>
              <a:t>קביעותיו של השופט אור</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hangingPunct="0"/>
            <a:r>
              <a:rPr lang="he-IL" sz="2200" dirty="0" smtClean="0">
                <a:solidFill>
                  <a:srgbClr val="0000FF"/>
                </a:solidFill>
              </a:rPr>
              <a:t>"</a:t>
            </a:r>
            <a:r>
              <a:rPr lang="he-IL" sz="2200" u="sng" dirty="0" smtClean="0">
                <a:solidFill>
                  <a:srgbClr val="0000FF"/>
                </a:solidFill>
              </a:rPr>
              <a:t>אם בבדיקה במרפאה היה מתגלה כי בטנה התחתונה של המערערת היא רגישה, הרי בהתחשב בתלונותיה על כאבים וצירים הייתה מתבקשת המסקנה, על-פי מאזן ההסתברויות, כי מתקיים אצל המערערת </a:t>
            </a:r>
            <a:r>
              <a:rPr lang="he-IL" sz="2200" u="sng" dirty="0" smtClean="0">
                <a:solidFill>
                  <a:srgbClr val="0000FF"/>
                </a:solidFill>
              </a:rPr>
              <a:t>[התובעת] תהליך </a:t>
            </a:r>
            <a:r>
              <a:rPr lang="he-IL" sz="2200" u="sng" dirty="0" smtClean="0">
                <a:solidFill>
                  <a:srgbClr val="0000FF"/>
                </a:solidFill>
              </a:rPr>
              <a:t>של היפרדות שליה.</a:t>
            </a:r>
            <a:r>
              <a:rPr lang="he-IL" sz="2200" dirty="0" smtClean="0">
                <a:solidFill>
                  <a:srgbClr val="0000FF"/>
                </a:solidFill>
              </a:rPr>
              <a:t> בדיקה זו לא נערכה כאמור על-ידי ד"ר לאור אף שהיה ראוי כי תתבצע.</a:t>
            </a:r>
          </a:p>
          <a:p>
            <a:pPr algn="just" rtl="1" hangingPunct="0"/>
            <a:endParaRPr lang="en-GB" sz="2200" dirty="0" smtClean="0">
              <a:solidFill>
                <a:srgbClr val="0000FF"/>
              </a:solidFill>
            </a:endParaRPr>
          </a:p>
          <a:p>
            <a:pPr algn="just" rtl="1"/>
            <a:r>
              <a:rPr lang="he-IL" sz="2200" dirty="0" smtClean="0">
                <a:solidFill>
                  <a:srgbClr val="0000FF"/>
                </a:solidFill>
              </a:rPr>
              <a:t>אין אנו יודעים אם בבדיקה כזו הייתה מתגלית רגישות של הבטן. התלונות על צירים וכאבים של המערערת, מצד אחד, והתגלות תהליך של היפרדות השליה בסמוך אחר כך, מצד אחר, מטה אולי את הכף לכיוון ההנחה שהייתה מתגלית רגישות כזו. אך ספק בעיניי אם נוכל לקבוע זאת כעובדה אפילו על-פי מאזן ההסתברות כנדרש במשפט אזרחי. </a:t>
            </a:r>
          </a:p>
          <a:p>
            <a:pPr algn="just" rtl="1"/>
            <a:endParaRPr lang="he-IL" sz="2200" dirty="0">
              <a:solidFill>
                <a:srgbClr val="0000FF"/>
              </a:solidFill>
            </a:endParaRPr>
          </a:p>
          <a:p>
            <a:pPr algn="just" rtl="1"/>
            <a:r>
              <a:rPr lang="he-IL" sz="2200" dirty="0" smtClean="0">
                <a:solidFill>
                  <a:srgbClr val="0000FF"/>
                </a:solidFill>
              </a:rPr>
              <a:t>בלאו הכי אין צורך שאכריע בכך. </a:t>
            </a:r>
            <a:r>
              <a:rPr lang="he-IL" sz="2200" u="sng" dirty="0" smtClean="0">
                <a:solidFill>
                  <a:srgbClr val="0000FF"/>
                </a:solidFill>
              </a:rPr>
              <a:t>הנני סבור שעומדת למערערת </a:t>
            </a:r>
            <a:r>
              <a:rPr lang="he-IL" sz="2200" u="sng" dirty="0" smtClean="0">
                <a:solidFill>
                  <a:srgbClr val="0000FF"/>
                </a:solidFill>
              </a:rPr>
              <a:t>[התובעת] הטענה </a:t>
            </a:r>
            <a:r>
              <a:rPr lang="he-IL" sz="2200" u="sng" dirty="0" smtClean="0">
                <a:solidFill>
                  <a:srgbClr val="0000FF"/>
                </a:solidFill>
              </a:rPr>
              <a:t>בדבר "נזק ראייתי", אשר נגרם לה עקב אי-קיום בדיקת בטנה של המערערת על-ידי ד"ר לאור במרפאה. טענה זו גם מכריעה, לדעתי, את הכף לזכות המערערת</a:t>
            </a:r>
            <a:r>
              <a:rPr lang="he-IL" sz="2200" dirty="0" smtClean="0">
                <a:solidFill>
                  <a:srgbClr val="0000FF"/>
                </a:solidFill>
              </a:rPr>
              <a:t>."</a:t>
            </a:r>
            <a:endParaRPr lang="he-IL" sz="2200" dirty="0">
              <a:solidFill>
                <a:srgbClr val="0000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lstStyle/>
          <a:p>
            <a:r>
              <a:rPr lang="he-IL" sz="3600" b="1" dirty="0" smtClean="0"/>
              <a:t>יישום כלל הנזק הראייתי בפס"ד מאיר נ' לאור</a:t>
            </a:r>
            <a:endParaRPr lang="he-IL" sz="3600" b="1" dirty="0"/>
          </a:p>
        </p:txBody>
      </p:sp>
      <p:sp>
        <p:nvSpPr>
          <p:cNvPr id="3" name="Content Placeholder 2"/>
          <p:cNvSpPr>
            <a:spLocks noGrp="1"/>
          </p:cNvSpPr>
          <p:nvPr>
            <p:ph idx="1"/>
          </p:nvPr>
        </p:nvSpPr>
        <p:spPr>
          <a:xfrm>
            <a:off x="0" y="836712"/>
            <a:ext cx="9144000" cy="6021288"/>
          </a:xfrm>
        </p:spPr>
        <p:txBody>
          <a:bodyPr/>
          <a:lstStyle/>
          <a:p>
            <a:pPr algn="just" rtl="1"/>
            <a:r>
              <a:rPr lang="he-IL" sz="2200" b="1" u="sng" dirty="0" smtClean="0"/>
              <a:t>השופט אור:</a:t>
            </a:r>
            <a:r>
              <a:rPr lang="he-IL" sz="2200" dirty="0" smtClean="0"/>
              <a:t> </a:t>
            </a:r>
            <a:r>
              <a:rPr lang="he-IL" sz="2200" dirty="0" smtClean="0">
                <a:solidFill>
                  <a:srgbClr val="0000FF"/>
                </a:solidFill>
              </a:rPr>
              <a:t>ד"ר לאור נמנע מלבצע בתובעת בדיקה שהייתה יכולה לתת תשובה לשאלה אם בזמן ההריון הייתה לתובעת בטן רגישה</a:t>
            </a:r>
            <a:r>
              <a:rPr lang="he-IL" sz="2200" dirty="0" smtClean="0"/>
              <a:t>. </a:t>
            </a:r>
            <a:r>
              <a:rPr lang="he-IL" sz="2200" u="sng" dirty="0" smtClean="0"/>
              <a:t>אם היה מתגלה שיש לה בטן רגישה, הרי בצירוף עם תלונות התובעת על כאבים היה בכל אלה להצביע לכאורה על תהליך של היפרדות השליה</a:t>
            </a:r>
            <a:r>
              <a:rPr lang="he-IL" sz="2200" dirty="0" smtClean="0"/>
              <a:t>. איתור היפרדות השליה היה מונע את מות העובר.</a:t>
            </a:r>
          </a:p>
          <a:p>
            <a:pPr algn="just" rtl="1"/>
            <a:endParaRPr lang="he-IL" sz="1400" dirty="0" smtClean="0"/>
          </a:p>
          <a:p>
            <a:pPr algn="just" rtl="1"/>
            <a:r>
              <a:rPr lang="he-IL" sz="2200" dirty="0" smtClean="0">
                <a:solidFill>
                  <a:srgbClr val="0000FF"/>
                </a:solidFill>
              </a:rPr>
              <a:t>ההימנעות של ד"ר לאור מלבצע את הבדיקה גרמה בכך נזק ראייתי, שכן בזמן המשפט לא ניתן היה להוכיח האם סבלה התובעת מהיפרדות השליה בזמן ההריון, ולכן הועבר אל ד"ר לאור הנטל לשכנע שבאותו שלב שבו הוא נמנע מלבצע את הבדיקה, לא סבלה המערערת מבטן רגישה, וכי לא הייתה שרויה בתהליך של היפרדות השליה</a:t>
            </a:r>
            <a:r>
              <a:rPr lang="he-IL" sz="2200" dirty="0" smtClean="0"/>
              <a:t>. בנטל זה הרופא לא עמד, ולכן יש להניח שהתובעת סבלה מבטן רגישה והיתה בתהליך של היפרדות שליה. </a:t>
            </a:r>
          </a:p>
          <a:p>
            <a:pPr algn="just" rtl="1"/>
            <a:endParaRPr lang="he-IL" sz="1400" dirty="0" smtClean="0"/>
          </a:p>
          <a:p>
            <a:pPr algn="just" rtl="1"/>
            <a:r>
              <a:rPr lang="he-IL" sz="2200" dirty="0" smtClean="0"/>
              <a:t>אילו היתה מתבצעת הבדיקה והיה ניתן להבחין בתהליך היפרדות השליה ניתן היה להציל את העובר. לפיכך, </a:t>
            </a:r>
            <a:r>
              <a:rPr lang="he-IL" sz="2200" b="1" dirty="0" smtClean="0"/>
              <a:t>נקבע</a:t>
            </a:r>
            <a:r>
              <a:rPr lang="he-IL" sz="2200" dirty="0" smtClean="0"/>
              <a:t> ש</a:t>
            </a:r>
            <a:r>
              <a:rPr lang="he-IL" sz="2200" dirty="0" smtClean="0">
                <a:solidFill>
                  <a:srgbClr val="0000FF"/>
                </a:solidFill>
              </a:rPr>
              <a:t>ד"ר לאור התרשל, ושהוכח הקשר הסיבתי בין התרשלות ד"ר לאור באי ביצוע הבדיקה לבין אי-אבחון היפרדות השליה</a:t>
            </a:r>
            <a:r>
              <a:rPr lang="he-IL" sz="2200" dirty="0" smtClean="0"/>
              <a:t>.</a:t>
            </a:r>
          </a:p>
          <a:p>
            <a:pPr algn="just" rtl="1"/>
            <a:endParaRPr lang="he-IL" sz="2200" dirty="0" smtClean="0"/>
          </a:p>
          <a:p>
            <a:pPr algn="just" rtl="1"/>
            <a:r>
              <a:rPr lang="he-IL" sz="2200" dirty="0" smtClean="0"/>
              <a:t>כמו בפס"ד </a:t>
            </a:r>
            <a:r>
              <a:rPr lang="he-IL" sz="2200" b="1" dirty="0" smtClean="0"/>
              <a:t>נגר נ' וילנסקי </a:t>
            </a:r>
            <a:r>
              <a:rPr lang="he-IL" sz="2200" dirty="0" smtClean="0"/>
              <a:t>מדובר בגורם אחד שגרם נזק פיזי ונזק ראייתי.</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r>
              <a:rPr lang="he-IL" sz="3600" b="1" dirty="0" smtClean="0"/>
              <a:t>ע"א 361/00 עאזם ד'אהר נ' סרן יואב</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t>התובע, תושב ג'נין, תבע מהמדינה לפצותו בגין נזק שנגרם לו כתוצאה מפגיעת קליע שחדר לראשו מירי במהלך האינתיפאדה הראשונה ב- 1991. </a:t>
            </a:r>
          </a:p>
          <a:p>
            <a:pPr algn="just" rtl="1"/>
            <a:endParaRPr lang="he-IL" sz="2200" dirty="0" smtClean="0"/>
          </a:p>
          <a:p>
            <a:pPr algn="just" rtl="1"/>
            <a:r>
              <a:rPr lang="he-IL" sz="2200" dirty="0" smtClean="0"/>
              <a:t>אביו של הניזוק תבע מהמדינה פיצוי בגין ההפסדים שנגרמו לו בשל הפגיעה בבנו. </a:t>
            </a:r>
          </a:p>
          <a:p>
            <a:pPr algn="just" rtl="1"/>
            <a:endParaRPr lang="he-IL" sz="2200" dirty="0" smtClean="0"/>
          </a:p>
          <a:p>
            <a:pPr algn="just" rtl="1"/>
            <a:r>
              <a:rPr lang="he-IL" sz="2200" u="sng" dirty="0" smtClean="0"/>
              <a:t>בית המשפט המחוזי</a:t>
            </a:r>
            <a:r>
              <a:rPr lang="he-IL" sz="2200" dirty="0" smtClean="0"/>
              <a:t> דחה את גירסת התובע לפיה בוצע על רכבו ירי ע"י כוח בפיקודו של סרן יואב ללא סיבה, </a:t>
            </a:r>
            <a:r>
              <a:rPr lang="he-IL" sz="2200" dirty="0" smtClean="0">
                <a:solidFill>
                  <a:srgbClr val="0000FF"/>
                </a:solidFill>
              </a:rPr>
              <a:t>וקבע שהירי בוצע במסגרת פעולה של הכוח שמטרתה הייתה לפזר התפרעות המונית קשה, כשהירי כוון לרגלי המפגינים</a:t>
            </a:r>
            <a:r>
              <a:rPr lang="he-IL" sz="2200" dirty="0" smtClean="0"/>
              <a:t>. נקבע שהירי בוצע שעה לפני שהתובע עבר במקום ושהוא נפגע בכלל </a:t>
            </a:r>
            <a:r>
              <a:rPr lang="he-IL" sz="2200" dirty="0" err="1" smtClean="0"/>
              <a:t>בארוע</a:t>
            </a:r>
            <a:r>
              <a:rPr lang="he-IL" sz="2200" dirty="0" smtClean="0"/>
              <a:t> </a:t>
            </a:r>
            <a:r>
              <a:rPr lang="he-IL" sz="2200" dirty="0" smtClean="0"/>
              <a:t>אחר.</a:t>
            </a:r>
          </a:p>
          <a:p>
            <a:pPr algn="just" rtl="1"/>
            <a:endParaRPr lang="he-IL" sz="2200" dirty="0" smtClean="0"/>
          </a:p>
          <a:p>
            <a:pPr algn="just" rtl="1"/>
            <a:r>
              <a:rPr lang="he-IL" sz="2200" u="sng" dirty="0" smtClean="0"/>
              <a:t>טענת התובע בבית המשפט העליון</a:t>
            </a:r>
            <a:r>
              <a:rPr lang="he-IL" sz="2200" dirty="0" smtClean="0"/>
              <a:t>: </a:t>
            </a:r>
            <a:r>
              <a:rPr lang="he-IL" sz="2200" dirty="0" smtClean="0">
                <a:solidFill>
                  <a:srgbClr val="0000FF"/>
                </a:solidFill>
              </a:rPr>
              <a:t>מחדלי המשטרה בחקירת אירוע הפגיעה גרמו לו נזק ראייתי, שכן אילו המשטרה היתה בודקת את נסיבות האירוע בצורה ראויה (לרבות בדיקת מז"פ של הרכב שבו נסע) ניתן היה להוכיח שהתובע נפגע מפעילות של כוחות הביטחון.</a:t>
            </a:r>
            <a:endParaRPr lang="en-GB" sz="2200" dirty="0" smtClean="0">
              <a:solidFill>
                <a:srgbClr val="0000FF"/>
              </a:solidFill>
            </a:endParaRPr>
          </a:p>
          <a:p>
            <a:pPr algn="r" rtl="1"/>
            <a:endParaRPr lang="he-IL"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he-IL" sz="3600" b="1" dirty="0" smtClean="0"/>
              <a:t>השופט מצא</a:t>
            </a:r>
            <a:endParaRPr lang="he-IL" sz="3600" b="1" dirty="0"/>
          </a:p>
        </p:txBody>
      </p:sp>
      <p:sp>
        <p:nvSpPr>
          <p:cNvPr id="3" name="Content Placeholder 2"/>
          <p:cNvSpPr>
            <a:spLocks noGrp="1"/>
          </p:cNvSpPr>
          <p:nvPr>
            <p:ph idx="1"/>
          </p:nvPr>
        </p:nvSpPr>
        <p:spPr>
          <a:xfrm>
            <a:off x="0" y="836712"/>
            <a:ext cx="9144000" cy="6021288"/>
          </a:xfrm>
        </p:spPr>
        <p:txBody>
          <a:bodyPr/>
          <a:lstStyle/>
          <a:p>
            <a:pPr algn="just" rtl="1"/>
            <a:r>
              <a:rPr lang="he-IL" sz="2200" dirty="0" smtClean="0">
                <a:solidFill>
                  <a:srgbClr val="0000FF"/>
                </a:solidFill>
              </a:rPr>
              <a:t>כשנתבע גורם ברשלנותו נזק ראייתי לתובע, כלומר פוגע ביכולתו של התובע להשתמש בראיה שהיתה עוזרת לו לבסס טענה עובדתית, עשוי בית-המשפט להטיל על הנתבע את נטל השכנוע להיותה של אותה טענה עובדתית בלתי-נכונה</a:t>
            </a:r>
            <a:r>
              <a:rPr lang="he-IL" sz="2200" dirty="0" smtClean="0"/>
              <a:t>. </a:t>
            </a:r>
          </a:p>
          <a:p>
            <a:pPr algn="just" rtl="1"/>
            <a:endParaRPr lang="he-IL" sz="2200" dirty="0" smtClean="0"/>
          </a:p>
          <a:p>
            <a:pPr algn="just" rtl="1"/>
            <a:r>
              <a:rPr lang="he-IL" sz="2200" dirty="0" smtClean="0"/>
              <a:t>הלכה זו מבוססת על </a:t>
            </a:r>
            <a:r>
              <a:rPr lang="he-IL" sz="2200" dirty="0" smtClean="0">
                <a:solidFill>
                  <a:srgbClr val="0000FF"/>
                </a:solidFill>
              </a:rPr>
              <a:t>שיקולי צדק ועל הצורך החברתי בהרתעת נתבעים </a:t>
            </a:r>
            <a:r>
              <a:rPr lang="he-IL" sz="2200" dirty="0" smtClean="0"/>
              <a:t>מפני איבוד ראיות, והיא מבטאת את </a:t>
            </a:r>
            <a:r>
              <a:rPr lang="he-IL" sz="2200" dirty="0" smtClean="0">
                <a:solidFill>
                  <a:srgbClr val="0000FF"/>
                </a:solidFill>
              </a:rPr>
              <a:t>הפן הראייתי-דיוני של דוקטרינת הנזק הראייתי</a:t>
            </a:r>
            <a:r>
              <a:rPr lang="he-IL" sz="2200" dirty="0" smtClean="0"/>
              <a:t>. </a:t>
            </a:r>
            <a:endParaRPr lang="en-GB" sz="2200" dirty="0" smtClean="0"/>
          </a:p>
          <a:p>
            <a:pPr algn="just" rtl="1">
              <a:buNone/>
            </a:pPr>
            <a:endParaRPr lang="en-GB" sz="2200" dirty="0" smtClean="0"/>
          </a:p>
          <a:p>
            <a:pPr algn="just" rtl="1"/>
            <a:r>
              <a:rPr lang="he-IL" sz="2200" u="sng" dirty="0" smtClean="0"/>
              <a:t>משמעות הכלל של נזק ראייתי היא זו</a:t>
            </a:r>
            <a:r>
              <a:rPr lang="he-IL" sz="2200" dirty="0" smtClean="0"/>
              <a:t>: קימת הנחה עובדתית, שללא רשלנות הנתבע היו הראיות החסרות תומכות בגרסת התובע ביחס לטענה העובדתית שהיתה שנויה במחלוקת. </a:t>
            </a:r>
          </a:p>
          <a:p>
            <a:pPr algn="just" rtl="1"/>
            <a:endParaRPr lang="he-IL" sz="2200" dirty="0" smtClean="0"/>
          </a:p>
          <a:p>
            <a:pPr algn="just" rtl="1"/>
            <a:r>
              <a:rPr lang="he-IL" sz="2200" dirty="0" smtClean="0"/>
              <a:t>למרות שחזקה זו ניתנת לסתירה, הרי שנזקקים לה רק כשידוע שאין בנמצא ראיות רלבנטיות אחרות, כלומר, כשביחס לטענה העובדתית שהראיות החסרות נדרשו לתובע להוכחתה, מתקיים בין הצדדים "תיקו ראייתי". במצב-דברים זה נמצא הנתבע לוקה בחסר ראייתי לסתירת החזקה. ומכאן שהקמת החזקה מכריעה, למעשה, את המחלוקת העובדתית לטובת התובע-הניזוק. </a:t>
            </a:r>
            <a:endParaRPr lang="en-GB" sz="2200" dirty="0" smtClean="0"/>
          </a:p>
          <a:p>
            <a:pPr algn="r" rtl="1"/>
            <a:endParaRPr lang="he-IL"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lstStyle/>
          <a:p>
            <a:r>
              <a:rPr lang="he-IL" sz="3600" b="1" dirty="0" smtClean="0"/>
              <a:t>השופט מצא- המשך...</a:t>
            </a:r>
            <a:endParaRPr lang="he-IL" sz="3600" b="1" dirty="0"/>
          </a:p>
        </p:txBody>
      </p:sp>
      <p:sp>
        <p:nvSpPr>
          <p:cNvPr id="3" name="Content Placeholder 2"/>
          <p:cNvSpPr>
            <a:spLocks noGrp="1"/>
          </p:cNvSpPr>
          <p:nvPr>
            <p:ph idx="1"/>
          </p:nvPr>
        </p:nvSpPr>
        <p:spPr>
          <a:xfrm>
            <a:off x="0" y="692696"/>
            <a:ext cx="9144000" cy="6165304"/>
          </a:xfrm>
        </p:spPr>
        <p:txBody>
          <a:bodyPr/>
          <a:lstStyle/>
          <a:p>
            <a:pPr algn="just" rtl="1"/>
            <a:r>
              <a:rPr lang="he-IL" sz="2200" dirty="0" smtClean="0"/>
              <a:t>כלל הנזק הראייתי יחול לא רק בתביעות של רשלנות רפואית, אלא גם בתביעות אחרות (ראו גם: השופט </a:t>
            </a:r>
            <a:r>
              <a:rPr lang="he-IL" sz="2200" b="1" dirty="0" smtClean="0"/>
              <a:t>ריבלין</a:t>
            </a:r>
            <a:r>
              <a:rPr lang="he-IL" sz="2200" dirty="0" smtClean="0"/>
              <a:t> בע"א 1457/07 </a:t>
            </a:r>
            <a:r>
              <a:rPr lang="he-IL" sz="2200" b="1" dirty="0" smtClean="0"/>
              <a:t>עיריית הרצליה נ' כץ</a:t>
            </a:r>
            <a:r>
              <a:rPr lang="he-IL" sz="2200" dirty="0" smtClean="0"/>
              <a:t>).</a:t>
            </a:r>
          </a:p>
          <a:p>
            <a:pPr algn="just" rtl="1"/>
            <a:endParaRPr lang="he-IL" sz="1400" dirty="0" smtClean="0"/>
          </a:p>
          <a:p>
            <a:pPr algn="just" rtl="1"/>
            <a:r>
              <a:rPr lang="he-IL" sz="2200" u="sng" dirty="0" smtClean="0"/>
              <a:t>יישום הכלל</a:t>
            </a:r>
            <a:r>
              <a:rPr lang="he-IL" sz="2200" dirty="0" smtClean="0"/>
              <a:t>: </a:t>
            </a:r>
            <a:r>
              <a:rPr lang="he-IL" sz="2200" dirty="0" smtClean="0">
                <a:solidFill>
                  <a:srgbClr val="0000FF"/>
                </a:solidFill>
              </a:rPr>
              <a:t>אי-בדיקת מומחה המז"פ את שרידי הירי במכונית מהווה מחדל רשלני של המשטרה שפגע בתובע. ביצוע בדיקה כזאת מנע מהתובע ראיה בעלת פוטנציאל מכריע לביסוס טענתו שהוא נפגע מירי של קליע פלסטיק ע"י סרן יואב</a:t>
            </a:r>
            <a:r>
              <a:rPr lang="he-IL" sz="2200" dirty="0" smtClean="0"/>
              <a:t>. </a:t>
            </a:r>
          </a:p>
          <a:p>
            <a:pPr algn="just" rtl="1"/>
            <a:endParaRPr lang="he-IL" sz="1400" dirty="0" smtClean="0"/>
          </a:p>
          <a:p>
            <a:pPr algn="just" rtl="1"/>
            <a:r>
              <a:rPr lang="he-IL" sz="2200" dirty="0" smtClean="0">
                <a:solidFill>
                  <a:srgbClr val="0000FF"/>
                </a:solidFill>
              </a:rPr>
              <a:t>זהו מצב שבו יש להחיל על המקרה את כלל הנזק הראייתי, במובן זה שנטל השכנוע ביחס לנסיבות האירוע שבמהלכו נפגע התובע יוטל על המדינה.</a:t>
            </a:r>
            <a:endParaRPr lang="en-GB" sz="2200" dirty="0" smtClean="0">
              <a:solidFill>
                <a:srgbClr val="0000FF"/>
              </a:solidFill>
            </a:endParaRPr>
          </a:p>
          <a:p>
            <a:pPr algn="just" rtl="1">
              <a:buNone/>
            </a:pPr>
            <a:endParaRPr lang="en-GB" sz="1400" dirty="0" smtClean="0"/>
          </a:p>
          <a:p>
            <a:pPr algn="just" rtl="1"/>
            <a:r>
              <a:rPr lang="he-IL" sz="2200" dirty="0" smtClean="0"/>
              <a:t>בדיקת שרידי הירי בידי מומחה המז"פ עשויה הייתה להעמיד לרשות התובע את הראיה האולטימטיבית שבכוחה היה לאשר, או לשלול, את טענתו שהוא נפגע מירי של כדור פלסטיק (סוג הקליע). </a:t>
            </a:r>
            <a:r>
              <a:rPr lang="he-IL" sz="2200" dirty="0" smtClean="0">
                <a:solidFill>
                  <a:srgbClr val="0000FF"/>
                </a:solidFill>
              </a:rPr>
              <a:t>מחדל המשטרה לבדוק את המכונית שלל מהתובע את הראיה המרכזית שנדרשה לו להוכחת טענתו שהוא נפגע מקליע פלסטיק שנורה על-ידי סרן יואב</a:t>
            </a:r>
            <a:r>
              <a:rPr lang="he-IL" sz="2200" dirty="0" smtClean="0"/>
              <a:t>. בהיות המדינה צד ישיר הן לתביעת הנזיקין והן לגרימת הנזק הראייתי, קמה חזקה ראייתית לזכות התובע כי נורה ונפגע מקליע פלסטיק. </a:t>
            </a:r>
          </a:p>
          <a:p>
            <a:pPr algn="just" rtl="1"/>
            <a:endParaRPr lang="he-IL" sz="1400" dirty="0" smtClean="0"/>
          </a:p>
          <a:p>
            <a:pPr algn="just" rtl="1"/>
            <a:r>
              <a:rPr lang="he-IL" sz="2000" dirty="0" smtClean="0"/>
              <a:t>בקשה לדיון נוסף נדחתה- דנ"א 1912/05 </a:t>
            </a:r>
            <a:r>
              <a:rPr lang="he-IL" sz="2000" b="1" dirty="0" smtClean="0"/>
              <a:t>מדינת ישראל נ' ד'אהר </a:t>
            </a:r>
            <a:r>
              <a:rPr lang="he-IL" sz="2000" dirty="0" smtClean="0"/>
              <a:t>(הש' </a:t>
            </a:r>
            <a:r>
              <a:rPr lang="he-IL" sz="2000" b="1" dirty="0" smtClean="0"/>
              <a:t>ריבלין</a:t>
            </a:r>
            <a:r>
              <a:rPr lang="he-IL" sz="2000" dirty="0" smtClean="0"/>
              <a:t>).</a:t>
            </a:r>
            <a:endParaRPr lang="en-GB" sz="20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0"/>
            <a:ext cx="9144000" cy="908050"/>
          </a:xfrm>
        </p:spPr>
        <p:txBody>
          <a:bodyPr/>
          <a:lstStyle/>
          <a:p>
            <a:pPr rtl="1" eaLnBrk="1" hangingPunct="1"/>
            <a:r>
              <a:rPr lang="he-IL" sz="3600" b="1" dirty="0" smtClean="0"/>
              <a:t>ע"א 6991/09 פלוני נ' מדינת ישראל</a:t>
            </a:r>
          </a:p>
        </p:txBody>
      </p:sp>
      <p:sp>
        <p:nvSpPr>
          <p:cNvPr id="3" name="Content Placeholder 2"/>
          <p:cNvSpPr>
            <a:spLocks noGrp="1"/>
          </p:cNvSpPr>
          <p:nvPr>
            <p:ph idx="1"/>
          </p:nvPr>
        </p:nvSpPr>
        <p:spPr>
          <a:xfrm>
            <a:off x="0" y="908050"/>
            <a:ext cx="9144000" cy="5949950"/>
          </a:xfrm>
        </p:spPr>
        <p:txBody>
          <a:bodyPr rtlCol="0">
            <a:normAutofit lnSpcReduction="10000"/>
          </a:bodyPr>
          <a:lstStyle/>
          <a:p>
            <a:pPr algn="just" rtl="1" eaLnBrk="1" fontAlgn="auto" hangingPunct="1">
              <a:spcAft>
                <a:spcPts val="0"/>
              </a:spcAft>
              <a:buFont typeface="Arial" pitchFamily="34" charset="0"/>
              <a:buChar char="•"/>
              <a:defRPr/>
            </a:pPr>
            <a:r>
              <a:rPr lang="he-IL" sz="2200" dirty="0" smtClean="0"/>
              <a:t>התובע, תינוק בן 3 חודשים, הגיע עם הוריו לשכונת שועפט בירושלים לביקור משפחתי. הוא נקלע עם הוריו להפרות סדר בין שוטרי מג"ב, שהגיעו למקום לבצע מעצרים, לבין נערים שהפגינו נגדם. </a:t>
            </a:r>
          </a:p>
          <a:p>
            <a:pPr algn="just" rtl="1" eaLnBrk="1" fontAlgn="auto" hangingPunct="1">
              <a:spcAft>
                <a:spcPts val="0"/>
              </a:spcAft>
              <a:buFont typeface="Arial" pitchFamily="34" charset="0"/>
              <a:buChar char="•"/>
              <a:defRPr/>
            </a:pPr>
            <a:endParaRPr lang="he-IL" sz="2200" dirty="0" smtClean="0"/>
          </a:p>
          <a:p>
            <a:pPr algn="just" rtl="1" eaLnBrk="1" fontAlgn="auto" hangingPunct="1">
              <a:spcAft>
                <a:spcPts val="0"/>
              </a:spcAft>
              <a:buFont typeface="Arial" pitchFamily="34" charset="0"/>
              <a:buChar char="•"/>
              <a:defRPr/>
            </a:pPr>
            <a:r>
              <a:rPr lang="he-IL" sz="2200" dirty="0" smtClean="0"/>
              <a:t>במהלך הפרות הסדר, נפגע התובע בראשו מחפץ קהה. בבית החולים אובחן שבר בגולגולת וכן חדירה של רסיס למוח. כתוצאה מהאירוע הוא נותר עם נכות בשיעור של 60%. נקבע שהתובע נפגע או מאבן או מרימון הלם שבו עשו שימוש כוחות הביטחון ביום המקרה.</a:t>
            </a:r>
          </a:p>
          <a:p>
            <a:pPr algn="just" rtl="1" eaLnBrk="1" fontAlgn="auto" hangingPunct="1">
              <a:spcAft>
                <a:spcPts val="0"/>
              </a:spcAft>
              <a:buFont typeface="Arial" pitchFamily="34" charset="0"/>
              <a:buChar char="•"/>
              <a:defRPr/>
            </a:pPr>
            <a:endParaRPr lang="he-IL" sz="2200" dirty="0" smtClean="0"/>
          </a:p>
          <a:p>
            <a:pPr algn="just" rtl="1" eaLnBrk="1" fontAlgn="auto" hangingPunct="1">
              <a:spcAft>
                <a:spcPts val="0"/>
              </a:spcAft>
              <a:buFont typeface="Arial" pitchFamily="34" charset="0"/>
              <a:buChar char="•"/>
              <a:defRPr/>
            </a:pPr>
            <a:r>
              <a:rPr lang="he-IL" sz="2200" dirty="0" smtClean="0"/>
              <a:t>נטען שהתובע נפגע מאמצעי פיזור ההפגנות שבהם השתמשו השוטרים. </a:t>
            </a:r>
          </a:p>
          <a:p>
            <a:pPr algn="just" rtl="1" eaLnBrk="1" fontAlgn="auto" hangingPunct="1">
              <a:spcAft>
                <a:spcPts val="0"/>
              </a:spcAft>
              <a:buFont typeface="Arial" pitchFamily="34" charset="0"/>
              <a:buChar char="•"/>
              <a:defRPr/>
            </a:pPr>
            <a:endParaRPr lang="he-IL" sz="2200" dirty="0" smtClean="0"/>
          </a:p>
          <a:p>
            <a:pPr algn="just" rtl="1" eaLnBrk="1" fontAlgn="auto" hangingPunct="1">
              <a:spcAft>
                <a:spcPts val="0"/>
              </a:spcAft>
              <a:buFont typeface="Arial" pitchFamily="34" charset="0"/>
              <a:buChar char="•"/>
              <a:defRPr/>
            </a:pPr>
            <a:r>
              <a:rPr lang="he-IL" sz="2200" dirty="0" smtClean="0">
                <a:solidFill>
                  <a:srgbClr val="0000FF"/>
                </a:solidFill>
              </a:rPr>
              <a:t>התובעים טענו כי יש להעביר את נטל השכנוע לכתפי הנתבעת וזאת לפי כלל הנזק הראייתי שכן הנתבעת במחדליה מנעה מהם להוכיח את תביעתם בכך שלא ערכה תחקיר מלא וכתוב אודות נסיבות גרימת הנזק. </a:t>
            </a:r>
          </a:p>
          <a:p>
            <a:pPr algn="just" rtl="1" eaLnBrk="1" fontAlgn="auto" hangingPunct="1">
              <a:spcAft>
                <a:spcPts val="0"/>
              </a:spcAft>
              <a:buFont typeface="Arial" pitchFamily="34" charset="0"/>
              <a:buNone/>
              <a:defRPr/>
            </a:pPr>
            <a:r>
              <a:rPr lang="he-IL" sz="2200" dirty="0" smtClean="0"/>
              <a:t>	</a:t>
            </a:r>
          </a:p>
          <a:p>
            <a:pPr algn="r" rtl="1" fontAlgn="auto">
              <a:spcAft>
                <a:spcPts val="0"/>
              </a:spcAft>
              <a:buFont typeface="Arial" pitchFamily="34" charset="0"/>
              <a:buChar char="•"/>
              <a:defRPr/>
            </a:pPr>
            <a:r>
              <a:rPr lang="he-IL" sz="2200" b="1" dirty="0" smtClean="0"/>
              <a:t>בית המשפט המחוזי דחה את התביעה</a:t>
            </a:r>
            <a:r>
              <a:rPr lang="he-IL" sz="2200" dirty="0" smtClean="0"/>
              <a:t>.</a:t>
            </a:r>
          </a:p>
          <a:p>
            <a:pPr algn="r" rtl="1" eaLnBrk="1" fontAlgn="auto" hangingPunct="1">
              <a:spcAft>
                <a:spcPts val="0"/>
              </a:spcAft>
              <a:buFont typeface="Arial" pitchFamily="34" charset="0"/>
              <a:buChar char="•"/>
              <a:defRPr/>
            </a:pPr>
            <a:endParaRPr lang="he-IL" sz="2400" dirty="0" smtClean="0"/>
          </a:p>
          <a:p>
            <a:pPr algn="r" rtl="1" eaLnBrk="1" fontAlgn="auto" hangingPunct="1">
              <a:spcAft>
                <a:spcPts val="0"/>
              </a:spcAft>
              <a:buFont typeface="Arial" pitchFamily="34" charset="0"/>
              <a:buChar char="•"/>
              <a:defRPr/>
            </a:pPr>
            <a:endParaRPr lang="he-IL" sz="2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r>
              <a:rPr lang="he-IL" sz="3600" b="1" dirty="0" smtClean="0"/>
              <a:t>השופט גרוניס</a:t>
            </a:r>
            <a:endParaRPr lang="he-IL" sz="3600" b="1" dirty="0"/>
          </a:p>
        </p:txBody>
      </p:sp>
      <p:sp>
        <p:nvSpPr>
          <p:cNvPr id="3" name="Content Placeholder 2"/>
          <p:cNvSpPr>
            <a:spLocks noGrp="1"/>
          </p:cNvSpPr>
          <p:nvPr>
            <p:ph idx="1"/>
          </p:nvPr>
        </p:nvSpPr>
        <p:spPr>
          <a:xfrm>
            <a:off x="0" y="792088"/>
            <a:ext cx="9144000" cy="6021288"/>
          </a:xfrm>
        </p:spPr>
        <p:txBody>
          <a:bodyPr/>
          <a:lstStyle/>
          <a:p>
            <a:pPr algn="just" rtl="1"/>
            <a:r>
              <a:rPr lang="he-IL" sz="2200" dirty="0" smtClean="0"/>
              <a:t>לפי כלל הנזק הראייתי, כדי להעביר את נטל השכנוע לנתבע נדרש התובע: </a:t>
            </a:r>
          </a:p>
          <a:p>
            <a:pPr algn="just" rtl="1">
              <a:buNone/>
            </a:pPr>
            <a:r>
              <a:rPr lang="he-IL" sz="2200" dirty="0" smtClean="0"/>
              <a:t>	</a:t>
            </a:r>
            <a:r>
              <a:rPr lang="he-IL" sz="2200" dirty="0" smtClean="0">
                <a:solidFill>
                  <a:srgbClr val="0000FF"/>
                </a:solidFill>
              </a:rPr>
              <a:t>(1) להראות שנגרם לו נזק ראייתי שפגע ביכולתו להוכיח את טענותיו; </a:t>
            </a:r>
          </a:p>
          <a:p>
            <a:pPr algn="just" rtl="1">
              <a:buNone/>
            </a:pPr>
            <a:r>
              <a:rPr lang="he-IL" sz="2200" dirty="0" smtClean="0">
                <a:solidFill>
                  <a:srgbClr val="0000FF"/>
                </a:solidFill>
              </a:rPr>
              <a:t>	(2) להראות שנזק ראייתי זה נגרם כתוצאה ממחדל רשלני של הנתבע.</a:t>
            </a:r>
          </a:p>
          <a:p>
            <a:pPr algn="just" rtl="1"/>
            <a:endParaRPr lang="he-IL" sz="1600" dirty="0" smtClean="0"/>
          </a:p>
          <a:p>
            <a:pPr algn="just" rtl="1"/>
            <a:r>
              <a:rPr lang="he-IL" sz="2200" u="sng" dirty="0" smtClean="0"/>
              <a:t>נטען כי המדינה התרשלה:</a:t>
            </a:r>
            <a:r>
              <a:rPr lang="he-IL" sz="2200" dirty="0" smtClean="0"/>
              <a:t> </a:t>
            </a:r>
          </a:p>
          <a:p>
            <a:pPr algn="just" rtl="1">
              <a:buNone/>
            </a:pPr>
            <a:r>
              <a:rPr lang="he-IL" sz="2200" dirty="0" smtClean="0"/>
              <a:t>	(1) לא נערך תחקיר מלא בכתב שבדק האם נפגע התובע מפגיעתו של רימון הלם. </a:t>
            </a:r>
          </a:p>
          <a:p>
            <a:pPr algn="just" rtl="1">
              <a:buNone/>
            </a:pPr>
            <a:r>
              <a:rPr lang="he-IL" sz="2200" dirty="0" smtClean="0"/>
              <a:t>	(2) לא נערכה בדיקה מדעית שהיתה מגלה מה גרם לפציעת התובע. </a:t>
            </a:r>
          </a:p>
          <a:p>
            <a:pPr algn="just" rtl="1">
              <a:buNone/>
            </a:pPr>
            <a:endParaRPr lang="he-IL" sz="2200" dirty="0" smtClean="0"/>
          </a:p>
          <a:p>
            <a:pPr algn="just" rtl="1">
              <a:buNone/>
            </a:pPr>
            <a:r>
              <a:rPr lang="he-IL" sz="2200" b="1" u="sng" dirty="0" smtClean="0"/>
              <a:t>בית המשפט המחוזי קבע (והשופט גרוניס הסכים):</a:t>
            </a:r>
            <a:endParaRPr lang="he-IL" sz="1600" b="1" u="sng" dirty="0" smtClean="0"/>
          </a:p>
          <a:p>
            <a:pPr algn="just" rtl="1">
              <a:buNone/>
            </a:pPr>
            <a:r>
              <a:rPr lang="he-IL" sz="2200" dirty="0" smtClean="0"/>
              <a:t>	(1) </a:t>
            </a:r>
            <a:r>
              <a:rPr lang="he-IL" sz="2200" dirty="0" smtClean="0">
                <a:solidFill>
                  <a:srgbClr val="0000FF"/>
                </a:solidFill>
              </a:rPr>
              <a:t>המדינה התרשלה כי לא השלימה תחקיר כתוב ומלא ביחס לנסיבות האירוע</a:t>
            </a:r>
            <a:r>
              <a:rPr lang="he-IL" sz="2200" dirty="0" smtClean="0"/>
              <a:t>. </a:t>
            </a:r>
          </a:p>
          <a:p>
            <a:pPr algn="just" rtl="1">
              <a:buNone/>
            </a:pPr>
            <a:r>
              <a:rPr lang="he-IL" sz="2200" dirty="0" smtClean="0"/>
              <a:t>	(2) </a:t>
            </a:r>
            <a:r>
              <a:rPr lang="he-IL" sz="2200" dirty="0" smtClean="0">
                <a:solidFill>
                  <a:srgbClr val="0000FF"/>
                </a:solidFill>
              </a:rPr>
              <a:t>אבל, מחדל רשלני זה לא גרם בפועל לנזק ראייתי כי מקורות המידע שיכולים היו להיות זמינים בפני החוקרים ביום הפגיעה (משפחתו, הרופאים, ואנשי כוחות הביטחון שהתמודדו עם הפרות הסדר) היו זמינים במהלך הדיון בבבית המשפט</a:t>
            </a:r>
            <a:r>
              <a:rPr lang="he-IL" sz="2200" dirty="0" smtClean="0"/>
              <a:t>. לא ברור גם איזו בדיקה מדעית היתה יכולה לעזור כאן להוכחת תביעת התובע. </a:t>
            </a:r>
          </a:p>
          <a:p>
            <a:pPr algn="just" rtl="1">
              <a:buNone/>
            </a:pPr>
            <a:endParaRPr lang="he-IL" sz="1600" dirty="0" smtClean="0"/>
          </a:p>
          <a:p>
            <a:pPr algn="just" rtl="1"/>
            <a:r>
              <a:rPr lang="he-IL" sz="2200" dirty="0" smtClean="0"/>
              <a:t>אין מקום להעביר את נטל השכנוע לנתבעים </a:t>
            </a:r>
            <a:r>
              <a:rPr lang="he-IL" sz="2200" b="1" dirty="0" smtClean="0"/>
              <a:t>והתביעה נדחתה</a:t>
            </a:r>
            <a:r>
              <a:rPr lang="he-IL" sz="2200" dirty="0" smtClean="0"/>
              <a:t>.</a:t>
            </a:r>
          </a:p>
          <a:p>
            <a:pPr algn="just" rtl="1">
              <a:buNone/>
            </a:pPr>
            <a:endParaRPr lang="he-IL" sz="2400" dirty="0" smtClean="0"/>
          </a:p>
          <a:p>
            <a:pPr algn="just" rtl="1">
              <a:buNone/>
            </a:pPr>
            <a:endParaRPr lang="he-IL"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lstStyle/>
          <a:p>
            <a:r>
              <a:rPr lang="he-IL" sz="3600" b="1" dirty="0" smtClean="0"/>
              <a:t>ע"א 10094/07 פלונית נ' בית החולים האנגלי</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hangingPunct="0"/>
            <a:r>
              <a:rPr lang="he-IL" sz="2200" dirty="0" smtClean="0"/>
              <a:t>התובעת ניזוקה בכתפיה במהלך הלידה. </a:t>
            </a:r>
            <a:r>
              <a:rPr lang="he-IL" sz="2200" u="sng" dirty="0" smtClean="0"/>
              <a:t>נקבע</a:t>
            </a:r>
            <a:r>
              <a:rPr lang="he-IL" sz="2200" dirty="0" smtClean="0"/>
              <a:t> שהיו סממנים להתקיימות סיכון כזה (גיל היולדת ועוד). כדי  </a:t>
            </a:r>
            <a:r>
              <a:rPr lang="he-IL" sz="2200" u="sng" dirty="0" smtClean="0"/>
              <a:t>למנוע</a:t>
            </a:r>
            <a:r>
              <a:rPr lang="he-IL" sz="2200" dirty="0" smtClean="0"/>
              <a:t> את הסיכון ניתן היה לבצע ניתוח קיסרי, וכדי </a:t>
            </a:r>
            <a:r>
              <a:rPr lang="he-IL" sz="2200" u="sng" dirty="0" smtClean="0"/>
              <a:t>להפחית</a:t>
            </a:r>
            <a:r>
              <a:rPr lang="he-IL" sz="2200" dirty="0" smtClean="0"/>
              <a:t> את הסיכון, היה מקום לתגבור הצוות הרפואי בחדר הלידה. </a:t>
            </a:r>
            <a:endParaRPr lang="en-GB" sz="2200" dirty="0" smtClean="0"/>
          </a:p>
          <a:p>
            <a:pPr algn="just" rtl="1" hangingPunct="0">
              <a:buNone/>
            </a:pPr>
            <a:endParaRPr lang="en-GB" sz="1600" dirty="0" smtClean="0"/>
          </a:p>
          <a:p>
            <a:pPr algn="just" rtl="1" hangingPunct="0"/>
            <a:r>
              <a:rPr lang="he-IL" sz="2200" u="sng" dirty="0" smtClean="0"/>
              <a:t>השופט </a:t>
            </a:r>
            <a:r>
              <a:rPr lang="he-IL" sz="2200" b="1" u="sng" dirty="0" smtClean="0"/>
              <a:t>הנדל</a:t>
            </a:r>
            <a:r>
              <a:rPr lang="he-IL" sz="2200" dirty="0" smtClean="0"/>
              <a:t>: </a:t>
            </a:r>
            <a:r>
              <a:rPr lang="he-IL" sz="2200" dirty="0" smtClean="0">
                <a:solidFill>
                  <a:srgbClr val="0000FF"/>
                </a:solidFill>
              </a:rPr>
              <a:t>ביה"ח התרשל כי לא תגבר את הצוות בחדר הלידה כדי להקטין את הסיכון להתרחשות הסיבוך</a:t>
            </a:r>
            <a:r>
              <a:rPr lang="he-IL" sz="2200" dirty="0" smtClean="0"/>
              <a:t>, וכתוצאה מההתרשלות התממש הסיכון ונגרם הנזק. </a:t>
            </a:r>
            <a:endParaRPr lang="he-IL" sz="1600" dirty="0" smtClean="0"/>
          </a:p>
          <a:p>
            <a:pPr algn="just" rtl="1" hangingPunct="0">
              <a:buNone/>
            </a:pPr>
            <a:endParaRPr lang="he-IL" sz="1600" u="sng" dirty="0" smtClean="0"/>
          </a:p>
          <a:p>
            <a:pPr algn="just" rtl="1" hangingPunct="0"/>
            <a:r>
              <a:rPr lang="he-IL" sz="2200" u="sng" dirty="0" smtClean="0"/>
              <a:t>התוצאה</a:t>
            </a:r>
            <a:r>
              <a:rPr lang="he-IL" sz="2200" dirty="0" smtClean="0"/>
              <a:t>: התביעה התקבלה והתיק הוחזר למחוזי לקביעת הפיצוי.</a:t>
            </a:r>
          </a:p>
          <a:p>
            <a:pPr algn="just" rtl="1" hangingPunct="0"/>
            <a:endParaRPr lang="en-GB" sz="1600" dirty="0" smtClean="0"/>
          </a:p>
          <a:p>
            <a:pPr algn="just" rtl="1" hangingPunct="0"/>
            <a:r>
              <a:rPr lang="he-IL" sz="2200" u="sng" dirty="0" smtClean="0"/>
              <a:t>הערכת המשקל</a:t>
            </a:r>
            <a:r>
              <a:rPr lang="he-IL" sz="2200" dirty="0" smtClean="0"/>
              <a:t>: </a:t>
            </a:r>
            <a:r>
              <a:rPr lang="he-IL" sz="2200" dirty="0" smtClean="0">
                <a:solidFill>
                  <a:srgbClr val="0000FF"/>
                </a:solidFill>
              </a:rPr>
              <a:t>המחדל של הצוות היה שלא נרשמה הערכת המשקל,</a:t>
            </a:r>
            <a:r>
              <a:rPr lang="he-IL" sz="2200" dirty="0" smtClean="0"/>
              <a:t> וזאת למרות שידוע שהערכה יכולה להיות מוטעית בסטייה של עד 10%. לאור המשקל לאחר הלידה (3.965 ק"ג), בזמן אמת אפשר היה להעריך שהמשקל הוא 4 ק"ג ואף יותר. </a:t>
            </a:r>
            <a:r>
              <a:rPr lang="he-IL" sz="2200" dirty="0" smtClean="0">
                <a:solidFill>
                  <a:srgbClr val="0000FF"/>
                </a:solidFill>
              </a:rPr>
              <a:t>כיוון שהערכת המשקל לא נרשמה אפשר לצאת מהנחה שזו היתה התוצאה של ההערכה אם היתה מתבצעת</a:t>
            </a:r>
            <a:r>
              <a:rPr lang="he-IL" sz="2200" dirty="0" smtClean="0"/>
              <a:t>.	</a:t>
            </a:r>
          </a:p>
          <a:p>
            <a:pPr algn="just" rtl="1" hangingPunct="0"/>
            <a:endParaRPr lang="he-IL" sz="1600" dirty="0" smtClean="0"/>
          </a:p>
          <a:p>
            <a:pPr algn="just" rtl="1" hangingPunct="0"/>
            <a:r>
              <a:rPr lang="he-IL" sz="2200" u="sng" dirty="0" smtClean="0"/>
              <a:t>המשמעות</a:t>
            </a:r>
            <a:r>
              <a:rPr lang="he-IL" sz="2200" dirty="0" smtClean="0"/>
              <a:t>: כשהערכת המשקל היא מעל 4.5 ק"ג מומלץ לערוך ניתוח קיסרי, וכשהערכה היא בין 4 ל- 4.5 ק"ג מומלץ לשקול ניתוח אם יש גורמי סיכון נוספים. </a:t>
            </a:r>
          </a:p>
          <a:p>
            <a:pPr algn="just" rtl="1" hangingPunct="0"/>
            <a:endParaRPr lang="he-IL" sz="2200" dirty="0" smtClean="0"/>
          </a:p>
          <a:p>
            <a:pPr algn="just" rtl="1" hangingPunct="0">
              <a:buNone/>
            </a:pPr>
            <a:endParaRPr lang="he-IL" sz="1600" dirty="0" smtClean="0"/>
          </a:p>
          <a:p>
            <a:pPr algn="just" rtl="1" hangingPunct="0">
              <a:buNone/>
            </a:pPr>
            <a:r>
              <a:rPr lang="he-IL" sz="2200" dirty="0" smtClean="0"/>
              <a:t>	</a:t>
            </a:r>
          </a:p>
          <a:p>
            <a:pPr algn="r" rtl="1"/>
            <a:endParaRPr lang="he-IL"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pPr rtl="1"/>
            <a:r>
              <a:rPr lang="he-IL" sz="3600" b="1" dirty="0" smtClean="0"/>
              <a:t>השופט הנדל- הסוגיה המשפטית</a:t>
            </a:r>
            <a:endParaRPr lang="he-IL" sz="3600" b="1" dirty="0"/>
          </a:p>
        </p:txBody>
      </p:sp>
      <p:sp>
        <p:nvSpPr>
          <p:cNvPr id="3" name="Content Placeholder 2"/>
          <p:cNvSpPr>
            <a:spLocks noGrp="1"/>
          </p:cNvSpPr>
          <p:nvPr>
            <p:ph idx="1"/>
          </p:nvPr>
        </p:nvSpPr>
        <p:spPr>
          <a:xfrm>
            <a:off x="0" y="1052736"/>
            <a:ext cx="9144000" cy="5805264"/>
          </a:xfrm>
        </p:spPr>
        <p:txBody>
          <a:bodyPr/>
          <a:lstStyle/>
          <a:p>
            <a:pPr algn="just" rtl="1"/>
            <a:r>
              <a:rPr lang="he-IL" sz="2200" dirty="0" smtClean="0"/>
              <a:t>אין כל הוכחה לכך שבוצעה הערכת משקל טרם הלידה. לפיכך, נגרם נזק ראייתי במובן זה שנמנעה מבית המשפט האפשרות לדעת מה היו תוצאותיה של הערכת משקל לו זו הייתה נערכת ותוצאותיה היו נרשמות. עם זאת, ובניגוד למקרה הרגיל של נזק ראייתי, ידוע מה המשקל בפועל של התינוקת שנולדה. </a:t>
            </a:r>
          </a:p>
          <a:p>
            <a:pPr algn="just" rtl="1"/>
            <a:endParaRPr lang="he-IL" sz="1600" dirty="0" smtClean="0"/>
          </a:p>
          <a:p>
            <a:pPr algn="just" rtl="1"/>
            <a:r>
              <a:rPr lang="he-IL" sz="2200" dirty="0" smtClean="0"/>
              <a:t>אבל, הנתבע אינו אמור ליהנות מכך שגרם לנזק ראייתי. אם נאמר שבשל ידיעת משקלה של התובעת בפועל לאחר לידתה, ניתן לקבוע שזהו המשקל אשר היה מוערך לו הייתה ההערכה מבוצעת, יש בכך להיטיב עם הנתבע שלא רשם. </a:t>
            </a:r>
          </a:p>
          <a:p>
            <a:pPr algn="just" rtl="1"/>
            <a:endParaRPr lang="he-IL" sz="1600" dirty="0" smtClean="0"/>
          </a:p>
          <a:p>
            <a:pPr algn="just" rtl="1"/>
            <a:r>
              <a:rPr lang="he-IL" sz="2200" dirty="0" smtClean="0"/>
              <a:t>מצד שני, הנתון אודות משקל התובעת לאחר הלידה עשוי לסייע לקבוע מה היו תוצאותיה של הערכת המשקל, לו זו אכן הייתה נערכת וממצאיה היו נרשמים מה שיכול לפעול לטובת התובע. </a:t>
            </a:r>
          </a:p>
          <a:p>
            <a:pPr algn="just" rtl="1"/>
            <a:endParaRPr lang="he-IL" sz="1600" dirty="0" smtClean="0"/>
          </a:p>
          <a:p>
            <a:pPr algn="just" rtl="1"/>
            <a:r>
              <a:rPr lang="he-IL" sz="2200" dirty="0" smtClean="0"/>
              <a:t>החסר קיים משום שלא נרשמה הערכת משקל ואף לא ברור אם זו כלל בוצעה. </a:t>
            </a:r>
          </a:p>
          <a:p>
            <a:pPr algn="just" rtl="1"/>
            <a:endParaRPr lang="he-IL" sz="1600" dirty="0" smtClean="0"/>
          </a:p>
          <a:p>
            <a:pPr algn="just" rtl="1"/>
            <a:r>
              <a:rPr lang="he-IL" sz="2200" dirty="0" smtClean="0"/>
              <a:t>השאלה: האם ידיעת המשקל בפועל של התובעת עשויה למלא את החסר?</a:t>
            </a:r>
            <a:endParaRPr lang="he-IL" sz="2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lstStyle/>
          <a:p>
            <a:r>
              <a:rPr lang="he-IL" sz="3600" b="1" dirty="0" smtClean="0"/>
              <a:t>הנזק הראייתי ויסוד ההתרשלות</a:t>
            </a:r>
            <a:endParaRPr lang="he-IL" sz="3600" b="1" dirty="0"/>
          </a:p>
        </p:txBody>
      </p:sp>
      <p:sp>
        <p:nvSpPr>
          <p:cNvPr id="3" name="Content Placeholder 2"/>
          <p:cNvSpPr>
            <a:spLocks noGrp="1"/>
          </p:cNvSpPr>
          <p:nvPr>
            <p:ph idx="1"/>
          </p:nvPr>
        </p:nvSpPr>
        <p:spPr>
          <a:xfrm>
            <a:off x="0" y="764704"/>
            <a:ext cx="9144000" cy="6093296"/>
          </a:xfrm>
        </p:spPr>
        <p:txBody>
          <a:bodyPr/>
          <a:lstStyle/>
          <a:p>
            <a:pPr algn="just" rtl="1"/>
            <a:r>
              <a:rPr lang="he-IL" sz="2100" dirty="0" smtClean="0"/>
              <a:t>כאן, החובה של הנתבע לנקוט אמצעי זהירות לקראת הולדת התובעת שכוללת נוכחות רופא בחדר הלידה (ולאו דווקא ביצוע ניתוח קיסרי) ניתנת לביסוס בשתי דרכים.</a:t>
            </a:r>
          </a:p>
          <a:p>
            <a:pPr algn="just" rtl="1"/>
            <a:endParaRPr lang="he-IL" sz="1600" dirty="0" smtClean="0"/>
          </a:p>
          <a:p>
            <a:pPr algn="just" rtl="1"/>
            <a:r>
              <a:rPr lang="he-IL" sz="2100" dirty="0" smtClean="0"/>
              <a:t>(1) </a:t>
            </a:r>
            <a:r>
              <a:rPr lang="he-IL" sz="2100" dirty="0" smtClean="0">
                <a:solidFill>
                  <a:srgbClr val="0000FF"/>
                </a:solidFill>
              </a:rPr>
              <a:t>להתבסס על המשקל של התובעת שהיה ידוע לאחר הלידה</a:t>
            </a:r>
            <a:r>
              <a:rPr lang="he-IL" sz="2100" dirty="0" smtClean="0"/>
              <a:t>. אם נלך לקראת הנתבע ונקבע כי הוא היה מעריך את משקל התובעת במדויק (4 ק"ג)– גם אז היה עליו לנקוט צעדים למנוע את הנזק שנגרם (תגבור חדר הלידה), וזאת לאור השילוב של הערכת המשקל של 4 ק"ג וגילה המבוגר של היולדת.</a:t>
            </a:r>
          </a:p>
          <a:p>
            <a:pPr algn="just" rtl="1">
              <a:buNone/>
            </a:pPr>
            <a:endParaRPr lang="he-IL" sz="1600" dirty="0" smtClean="0"/>
          </a:p>
          <a:p>
            <a:pPr algn="just" rtl="1"/>
            <a:r>
              <a:rPr lang="he-IL" sz="2100" dirty="0" smtClean="0"/>
              <a:t>(2) </a:t>
            </a:r>
            <a:r>
              <a:rPr lang="he-IL" sz="2100" dirty="0" smtClean="0">
                <a:solidFill>
                  <a:srgbClr val="0000FF"/>
                </a:solidFill>
              </a:rPr>
              <a:t>העברת נטל השכנוע ע"י כלל הנזק הראייתי:</a:t>
            </a:r>
            <a:r>
              <a:rPr lang="he-IL" sz="2100" dirty="0" smtClean="0"/>
              <a:t> אין להניח כי הצוות היה מעריך במדויק את משקל, שכן הסטייה בפועל הינה של 10%. מצב דברים זה דורש כי הנתבע המעריך את המשקל יקח בחשבון גם את אי הדיוק של הבדיקה. ניתן להניח שלו הגורם המטפל היה מעריך את המשקל, התוצאה לא הייתה מדויקת, לרבות האפשרות שהסטייה הייתה כלפי מעלה (הערכת יתר). אם כך היה מתרחש, חובתו של הנתבע לנקוט צעדים הייתה מתעצמת. </a:t>
            </a:r>
            <a:r>
              <a:rPr lang="he-IL" sz="2100" dirty="0" smtClean="0">
                <a:solidFill>
                  <a:srgbClr val="0000FF"/>
                </a:solidFill>
              </a:rPr>
              <a:t>אבל, מדוע ניתן להניח שרופא היה מעריך את משקל העובר ביתר ולא בחסר? כאן, נכנס לפעולה כלל הנזק הראייתי. הנתונים של המקרה תומכים באפשרות של הערכה כלפי מעלה</a:t>
            </a:r>
            <a:r>
              <a:rPr lang="he-IL" sz="2100" dirty="0" smtClean="0"/>
              <a:t>.  </a:t>
            </a:r>
          </a:p>
          <a:p>
            <a:pPr algn="just" rtl="1"/>
            <a:endParaRPr lang="he-IL" sz="1600" dirty="0" smtClean="0"/>
          </a:p>
          <a:p>
            <a:pPr algn="just" rtl="1"/>
            <a:r>
              <a:rPr lang="he-IL" sz="2100" dirty="0" smtClean="0"/>
              <a:t>לאור כל זאת, התמלא יסוד ההתרשלות שכן היה על הנתבע לתגבר את חדר הלידה.</a:t>
            </a:r>
            <a:endParaRPr lang="he-IL" sz="2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lstStyle/>
          <a:p>
            <a:pPr rtl="1"/>
            <a:r>
              <a:rPr lang="he-IL" sz="3600" b="1" dirty="0" smtClean="0"/>
              <a:t>הש' הנדל- יסוד הקשר הסיבתי</a:t>
            </a:r>
            <a:endParaRPr lang="he-IL" sz="3600" b="1" dirty="0"/>
          </a:p>
        </p:txBody>
      </p:sp>
      <p:sp>
        <p:nvSpPr>
          <p:cNvPr id="3" name="Content Placeholder 2"/>
          <p:cNvSpPr>
            <a:spLocks noGrp="1"/>
          </p:cNvSpPr>
          <p:nvPr>
            <p:ph idx="1"/>
          </p:nvPr>
        </p:nvSpPr>
        <p:spPr>
          <a:xfrm>
            <a:off x="0" y="1268760"/>
            <a:ext cx="9144000" cy="5589240"/>
          </a:xfrm>
        </p:spPr>
        <p:txBody>
          <a:bodyPr/>
          <a:lstStyle/>
          <a:p>
            <a:pPr algn="just" rtl="1">
              <a:buNone/>
            </a:pPr>
            <a:r>
              <a:rPr lang="he-IL" sz="2200" dirty="0" smtClean="0"/>
              <a:t>התקיים קשר סיבתי עובדתי:</a:t>
            </a:r>
          </a:p>
          <a:p>
            <a:pPr algn="just" rtl="1"/>
            <a:r>
              <a:rPr lang="he-IL" sz="2400" dirty="0" smtClean="0"/>
              <a:t>"</a:t>
            </a:r>
            <a:r>
              <a:rPr lang="he-IL" sz="2200" dirty="0" smtClean="0">
                <a:solidFill>
                  <a:srgbClr val="0000FF"/>
                </a:solidFill>
              </a:rPr>
              <a:t>היעדר הרישום כמוסבר לעיל הביא לכך שהצוות הרפואי, למעט המיילדת, לא היה נוכח בשלב הקריטי. מהחומר עולה כי חלון ההזדמנויות למתן טיפול ראוי נפתח לחרך צר בלבד. ברם, בסד הזמנים שנותר, לא ניתן היה להעניק ליולדת את הטיפול המיטבי. במובן זה, המקרה תואם את המצב ... לפיו בעטיים של מחדלי בית החולים נשללה האפשרות למתן הטיפול הנכון והטוב יותר. לפי נקודת מבט זו, יש משקל לכך שלא הוכח כי טיפול אחר לא היה משנה את התוצאה. ההיפך הוא הנכון – הראיות, ובכללן חוות דעתו של המומחה מטעם בית המשפט, אך מבליטות את עוצמת החסר והקשר שלו לתוצאה</a:t>
            </a:r>
            <a:r>
              <a:rPr lang="he-IL" sz="2400" dirty="0" smtClean="0">
                <a:solidFill>
                  <a:srgbClr val="0000FF"/>
                </a:solidFill>
              </a:rPr>
              <a:t>.</a:t>
            </a:r>
            <a:r>
              <a:rPr lang="he-IL" sz="2400" dirty="0" smtClean="0"/>
              <a:t>"</a:t>
            </a:r>
          </a:p>
          <a:p>
            <a:pPr algn="just" rtl="1">
              <a:buNone/>
            </a:pPr>
            <a:endParaRPr lang="he-IL" sz="2400" dirty="0" smtClean="0"/>
          </a:p>
          <a:p>
            <a:pPr algn="just" rtl="1">
              <a:buNone/>
            </a:pPr>
            <a:r>
              <a:rPr lang="he-IL" sz="2200" dirty="0" smtClean="0"/>
              <a:t>בנוסף, התקיים גם קשר סיבתי-משפטי- הפעלת מבחן הסיכון:</a:t>
            </a:r>
          </a:p>
          <a:p>
            <a:pPr algn="just" rtl="1"/>
            <a:r>
              <a:rPr lang="he-IL" sz="2200" dirty="0" smtClean="0">
                <a:solidFill>
                  <a:srgbClr val="0000FF"/>
                </a:solidFill>
              </a:rPr>
              <a:t>"היעדרותו של רופא בזמן הלידה יצרה את הסיכון שהמערערת לא תזכה לטיפול ברמה הנדרשת לשם הוצאתה ולמניעת הנזק שנגרם כתוצאה מ"פרע הכתפיים". הנזק שהתרחש, אפוא, מצוי בלב ההתרשלות ולא רק בתחומיה.</a:t>
            </a:r>
            <a:endParaRPr lang="he-IL" sz="2200" dirty="0">
              <a:solidFill>
                <a:srgbClr val="0000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he-IL" sz="3600" b="1" dirty="0" smtClean="0"/>
              <a:t>השופט ריבלין על נזק ראייתי</a:t>
            </a:r>
            <a:endParaRPr lang="he-IL" sz="3600" b="1" dirty="0"/>
          </a:p>
        </p:txBody>
      </p:sp>
      <p:sp>
        <p:nvSpPr>
          <p:cNvPr id="3" name="Content Placeholder 2"/>
          <p:cNvSpPr>
            <a:spLocks noGrp="1"/>
          </p:cNvSpPr>
          <p:nvPr>
            <p:ph idx="1"/>
          </p:nvPr>
        </p:nvSpPr>
        <p:spPr>
          <a:xfrm>
            <a:off x="0" y="836712"/>
            <a:ext cx="9144000" cy="6021288"/>
          </a:xfrm>
        </p:spPr>
        <p:txBody>
          <a:bodyPr/>
          <a:lstStyle/>
          <a:p>
            <a:pPr algn="just" rtl="1"/>
            <a:r>
              <a:rPr lang="he-IL" sz="2200" u="sng" dirty="0" smtClean="0"/>
              <a:t>השופט </a:t>
            </a:r>
            <a:r>
              <a:rPr lang="he-IL" sz="2200" b="1" u="sng" dirty="0" smtClean="0"/>
              <a:t>ריבלין</a:t>
            </a:r>
            <a:r>
              <a:rPr lang="he-IL" sz="2200" dirty="0" smtClean="0"/>
              <a:t>:</a:t>
            </a:r>
            <a:r>
              <a:rPr lang="en-US" sz="2200" dirty="0" smtClean="0"/>
              <a:t> </a:t>
            </a:r>
            <a:r>
              <a:rPr lang="he-IL" sz="2200" dirty="0" smtClean="0">
                <a:solidFill>
                  <a:srgbClr val="0000FF"/>
                </a:solidFill>
              </a:rPr>
              <a:t>אמנם, בהיעדר רישום לא ניתן לדעת מה הייתה הערכת המשקל לפני הלידה. אולם גם כשקיים חסר ראייתי, ניתן להשלים אותו בראיות אחרות</a:t>
            </a:r>
            <a:r>
              <a:rPr lang="he-IL" sz="2200" dirty="0" smtClean="0"/>
              <a:t>. </a:t>
            </a:r>
          </a:p>
          <a:p>
            <a:pPr algn="just" rtl="1"/>
            <a:endParaRPr lang="he-IL" sz="1400" dirty="0" smtClean="0"/>
          </a:p>
          <a:p>
            <a:pPr algn="just" rtl="1"/>
            <a:r>
              <a:rPr lang="he-IL" sz="2200" u="sng" dirty="0" smtClean="0"/>
              <a:t>שתי גישות אפשריות להשלמת החסר</a:t>
            </a:r>
            <a:r>
              <a:rPr lang="he-IL" sz="2200" dirty="0" smtClean="0"/>
              <a:t>: </a:t>
            </a:r>
          </a:p>
          <a:p>
            <a:pPr algn="just" rtl="1">
              <a:buNone/>
            </a:pPr>
            <a:r>
              <a:rPr lang="he-IL" sz="2200" dirty="0" smtClean="0"/>
              <a:t>	(1) </a:t>
            </a:r>
            <a:r>
              <a:rPr lang="he-IL" sz="2200" dirty="0" smtClean="0">
                <a:solidFill>
                  <a:srgbClr val="0000FF"/>
                </a:solidFill>
              </a:rPr>
              <a:t>אם ידוע בדיעבד מה קרה, אין עוד עמימות ראייתית ולכן לא חל כלל הנזק הראייתי</a:t>
            </a:r>
            <a:r>
              <a:rPr lang="he-IL" sz="2200" dirty="0" smtClean="0"/>
              <a:t>. </a:t>
            </a:r>
            <a:r>
              <a:rPr lang="he-IL" sz="2200" dirty="0" smtClean="0">
                <a:solidFill>
                  <a:srgbClr val="0000FF"/>
                </a:solidFill>
              </a:rPr>
              <a:t>יש לבחון את כלל הראיות שהובאו (של התובע והנתבע), ורק אם נותרת עמימות ראייתית יופעל כלל הנזק הראייתי</a:t>
            </a:r>
            <a:r>
              <a:rPr lang="he-IL" sz="2200" dirty="0" smtClean="0"/>
              <a:t>. </a:t>
            </a:r>
          </a:p>
          <a:p>
            <a:pPr algn="just" rtl="1">
              <a:buNone/>
            </a:pPr>
            <a:endParaRPr lang="he-IL" sz="1400" dirty="0" smtClean="0"/>
          </a:p>
          <a:p>
            <a:pPr algn="just" rtl="1">
              <a:buNone/>
            </a:pPr>
            <a:endParaRPr lang="he-IL" sz="1400" dirty="0" smtClean="0"/>
          </a:p>
          <a:p>
            <a:pPr algn="just" rtl="1">
              <a:buNone/>
            </a:pPr>
            <a:r>
              <a:rPr lang="he-IL" sz="2200" dirty="0" smtClean="0"/>
              <a:t>	(2) העמימות הראייתית תיבחן לפי הראיות של התובע בלבד. </a:t>
            </a:r>
            <a:r>
              <a:rPr lang="he-IL" sz="2200" dirty="0" smtClean="0">
                <a:solidFill>
                  <a:srgbClr val="0000FF"/>
                </a:solidFill>
              </a:rPr>
              <a:t>כלל הנזק הראייתי יחול כשקיימת עמימות ראייתית לפי ראיות התובע שנגרמה בשל התרשלות הנתבע. אז יעבור הנטל לנתבע להוכיח שהראיות החסרות לא היו פועלות לרעתו</a:t>
            </a:r>
            <a:r>
              <a:rPr lang="he-IL" sz="2200" dirty="0" smtClean="0"/>
              <a:t>. גם לפי גישה זו יש באפשרות הנתבע, באמצעות ראיותיו, למלא את החסר ולהרים את הנטל שהועבר אליו.</a:t>
            </a:r>
          </a:p>
          <a:p>
            <a:pPr algn="just" rtl="1">
              <a:buNone/>
            </a:pPr>
            <a:endParaRPr lang="he-IL" sz="2200" dirty="0" smtClean="0"/>
          </a:p>
          <a:p>
            <a:pPr algn="just" rtl="1"/>
            <a:r>
              <a:rPr lang="he-IL" sz="2200" dirty="0" smtClean="0"/>
              <a:t>כאמור, </a:t>
            </a:r>
            <a:r>
              <a:rPr lang="he-IL" sz="2200" dirty="0" smtClean="0">
                <a:solidFill>
                  <a:srgbClr val="0000FF"/>
                </a:solidFill>
              </a:rPr>
              <a:t>כאן ניתן גם ללכת בדרך הרגילה של הוכחת הרשלנות, שכן ידוע בדיעבד מה היה המשקל, מהו היו גורמי הסיכון ושכל אלה חייבו תגבור חדר הלידה.</a:t>
            </a:r>
            <a:r>
              <a:rPr lang="he-IL" sz="2200" dirty="0" smtClean="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lstStyle/>
          <a:p>
            <a:pPr rtl="1"/>
            <a:r>
              <a:rPr lang="he-IL" sz="3600" b="1" dirty="0" smtClean="0"/>
              <a:t>ע"א 10218/08 אברומסקי נ' </a:t>
            </a:r>
            <a:r>
              <a:rPr lang="he-IL" sz="3600" b="1" smtClean="0"/>
              <a:t>ד"ר סיגל</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a:r>
              <a:rPr lang="he-IL" sz="2200" dirty="0" smtClean="0"/>
              <a:t>התובע נולד עם תסמונת דאון. נטען שאמו של התובע לא קיבלה מהרופא דף מידע הממליץ לה לעבור בדיקות שונות המסייעות באבחון תסמונת דאון במהלך ההריון.</a:t>
            </a:r>
          </a:p>
          <a:p>
            <a:pPr algn="just" rtl="1"/>
            <a:endParaRPr lang="he-IL" sz="1400" dirty="0" smtClean="0"/>
          </a:p>
          <a:p>
            <a:pPr algn="just" rtl="1"/>
            <a:r>
              <a:rPr lang="he-IL" sz="2200" b="1" u="sng" dirty="0" err="1" smtClean="0"/>
              <a:t>הש</a:t>
            </a:r>
            <a:r>
              <a:rPr lang="he-IL" sz="2200" b="1" u="sng" dirty="0" smtClean="0"/>
              <a:t>' נאור</a:t>
            </a:r>
            <a:r>
              <a:rPr lang="he-IL" sz="2200" dirty="0" smtClean="0"/>
              <a:t>: היקף הרשומה הרפואית שערך הרופא הינו סביר והרישום מצביע על כך שהרופא נתן לאם התובע את דף המידע המפרט את הבדיקות המומלצות.</a:t>
            </a:r>
          </a:p>
          <a:p>
            <a:pPr algn="just" rtl="1"/>
            <a:endParaRPr lang="he-IL" sz="1400" dirty="0" smtClean="0"/>
          </a:p>
          <a:p>
            <a:pPr algn="just" rtl="1"/>
            <a:r>
              <a:rPr lang="he-IL" sz="2200" dirty="0" smtClean="0"/>
              <a:t>אבל, </a:t>
            </a:r>
            <a:r>
              <a:rPr lang="he-IL" sz="2200" dirty="0" smtClean="0">
                <a:solidFill>
                  <a:srgbClr val="0000FF"/>
                </a:solidFill>
              </a:rPr>
              <a:t>גם אם נניח שברשומה הרפואית יש חסר כיוון </a:t>
            </a:r>
            <a:r>
              <a:rPr lang="he-IL" sz="2200" u="sng" dirty="0" smtClean="0">
                <a:solidFill>
                  <a:srgbClr val="0000FF"/>
                </a:solidFill>
              </a:rPr>
              <a:t>שמועד</a:t>
            </a:r>
            <a:r>
              <a:rPr lang="he-IL" sz="2200" dirty="0" smtClean="0">
                <a:solidFill>
                  <a:srgbClr val="0000FF"/>
                </a:solidFill>
              </a:rPr>
              <a:t> מסירת דף המעקב לא נרשם במפורש, הרי שבנסיבות העניין אין הצדקה לקבוע שמדובר בנזק ראייתי המצדיק את העברת נטל ההוכחה</a:t>
            </a:r>
            <a:r>
              <a:rPr lang="he-IL" sz="2200" dirty="0" smtClean="0"/>
              <a:t>. </a:t>
            </a:r>
          </a:p>
          <a:p>
            <a:pPr algn="just" rtl="1"/>
            <a:endParaRPr lang="he-IL" sz="1400" dirty="0" smtClean="0"/>
          </a:p>
          <a:p>
            <a:pPr algn="just" rtl="1"/>
            <a:r>
              <a:rPr lang="he-IL" sz="2200" dirty="0" smtClean="0"/>
              <a:t>יש חשיבות לעריכת רשומות רפואיות מלאות לצורך ניהול מעקב שוטף ורציף, ולצורך מתן אפשרות למטופל להוכיח שהטיפול שניתן לו היה רשלני. אי עריכתו של רישום רפואי עשויים להביא להעברת נטל השכנוע מכתפי התובע לכתפי הנתבע.</a:t>
            </a:r>
          </a:p>
          <a:p>
            <a:pPr algn="just" rtl="1"/>
            <a:endParaRPr lang="he-IL" sz="1400" dirty="0" smtClean="0"/>
          </a:p>
          <a:p>
            <a:pPr algn="just" rtl="1"/>
            <a:r>
              <a:rPr lang="he-IL" sz="2200" dirty="0" smtClean="0"/>
              <a:t>אבל, </a:t>
            </a:r>
            <a:r>
              <a:rPr lang="he-IL" sz="2200" b="1" dirty="0" smtClean="0">
                <a:solidFill>
                  <a:srgbClr val="0000FF"/>
                </a:solidFill>
              </a:rPr>
              <a:t>לא בכל מקרה שבו יש חסר ברשומות יועבר נטל השכנוע. למשל, במקרה שבו על אף החסר ניתן להבין מהתיעוד ברשומות את השתלשלות העניינים ולקבוע את הפעולות שננקטו נטל השכנוע לא יועבר לכתפי הנתבע</a:t>
            </a:r>
            <a:r>
              <a:rPr lang="he-IL" sz="2200" dirty="0" smtClean="0"/>
              <a:t>.</a:t>
            </a:r>
          </a:p>
          <a:p>
            <a:pPr algn="just" rtl="1">
              <a:buNone/>
            </a:pPr>
            <a:endParaRPr lang="he-IL" sz="2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he-IL" sz="3600" b="1" dirty="0" smtClean="0"/>
              <a:t>יישום הכלל בפס"ד אברומסקי</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t>לתובע לא נגרם נזק ראייתי שמצדיק את העברת נטל השכנוע לנתבעים. </a:t>
            </a:r>
            <a:r>
              <a:rPr lang="he-IL" sz="2200" dirty="0" smtClean="0">
                <a:solidFill>
                  <a:srgbClr val="0000FF"/>
                </a:solidFill>
              </a:rPr>
              <a:t>התובע טען למעשה שמסירת דף המעקב ומתן הסבר על מועד בדיקת השקיפות העורפית לא נרשמו ברשומה הרפואית כיוון שלא התרחשו, ומכאן שהרשומה הרפואית משקפת את שקרה לטענתו בפועל. </a:t>
            </a:r>
          </a:p>
          <a:p>
            <a:pPr algn="just" rtl="1"/>
            <a:endParaRPr lang="he-IL" sz="2200" dirty="0" smtClean="0"/>
          </a:p>
          <a:p>
            <a:pPr algn="just" rtl="1"/>
            <a:r>
              <a:rPr lang="he-IL" sz="2200" dirty="0" smtClean="0"/>
              <a:t>מקרה זה שונה ממקרים אחרים שבהם נטען שהרישום אינו משקף את מה שאירע במציאות וכי פרטים שלא נרשמו עקב רשלנות, אילו נרשמו, היו מסייעים לתובע להוכיח את עילתו. </a:t>
            </a:r>
          </a:p>
          <a:p>
            <a:pPr algn="just" rtl="1"/>
            <a:endParaRPr lang="he-IL" sz="2200" dirty="0" smtClean="0"/>
          </a:p>
          <a:p>
            <a:pPr algn="just" rtl="1"/>
            <a:r>
              <a:rPr lang="he-IL" sz="2200" dirty="0" smtClean="0"/>
              <a:t>לכן, </a:t>
            </a:r>
            <a:r>
              <a:rPr lang="he-IL" sz="2200" dirty="0" smtClean="0">
                <a:solidFill>
                  <a:srgbClr val="0000FF"/>
                </a:solidFill>
              </a:rPr>
              <a:t>העדר הרישום במקרה זה לא פגע ביכולת התובע להוכיח את תביעתו והוא אינו מצדיק את העברת הנטל לנתבעים. </a:t>
            </a:r>
          </a:p>
          <a:p>
            <a:pPr algn="just" rtl="1"/>
            <a:endParaRPr lang="he-IL" sz="2200" dirty="0" smtClean="0"/>
          </a:p>
          <a:p>
            <a:pPr algn="just" rtl="1"/>
            <a:r>
              <a:rPr lang="he-IL" sz="2200" dirty="0" smtClean="0"/>
              <a:t>אבל, גם אם הנטל מתהפך, הרי גם אם קיים חסר ראייתי, ניתן להשלים אותו ע"י ראיות אחרות. כאן, העדותו של ד"ר סיגלר, לפיה הוא מסר את דף המעקב לאם – מהימנה. ולכן, עמד ד"ר סיגלר בנטל אם עבר הנטל עליו.</a:t>
            </a:r>
            <a:endParaRPr lang="en-GB" sz="2200" dirty="0" smtClean="0"/>
          </a:p>
          <a:p>
            <a:pPr algn="just" rtl="1"/>
            <a:endParaRPr lang="he-IL"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6712"/>
          </a:xfrm>
        </p:spPr>
        <p:txBody>
          <a:bodyPr/>
          <a:lstStyle/>
          <a:p>
            <a:pPr rtl="1"/>
            <a:r>
              <a:rPr lang="he-IL" sz="3600" b="1" dirty="0" smtClean="0"/>
              <a:t>ע"א 2402/11 עזבון כנאענה ז"ל נ' קופ"ח מאוחדת</a:t>
            </a:r>
            <a:endParaRPr lang="he-IL" sz="3600" b="1" dirty="0"/>
          </a:p>
        </p:txBody>
      </p:sp>
      <p:sp>
        <p:nvSpPr>
          <p:cNvPr id="3" name="Content Placeholder 2"/>
          <p:cNvSpPr>
            <a:spLocks noGrp="1"/>
          </p:cNvSpPr>
          <p:nvPr>
            <p:ph idx="1"/>
          </p:nvPr>
        </p:nvSpPr>
        <p:spPr>
          <a:xfrm>
            <a:off x="0" y="908720"/>
            <a:ext cx="9144000" cy="5949280"/>
          </a:xfrm>
        </p:spPr>
        <p:txBody>
          <a:bodyPr/>
          <a:lstStyle/>
          <a:p>
            <a:pPr algn="just" rtl="1"/>
            <a:r>
              <a:rPr lang="he-IL" sz="2200" dirty="0" smtClean="0"/>
              <a:t>המנוח נפטר מסרטן כשהיה בן 23. הטענה המרכזית בתביעה היתה כי </a:t>
            </a:r>
            <a:r>
              <a:rPr lang="he-IL" sz="2200" dirty="0" smtClean="0">
                <a:solidFill>
                  <a:srgbClr val="0000FF"/>
                </a:solidFill>
              </a:rPr>
              <a:t>הרופאים לא אבחנו את המנוח בזמן ולא שלחו אותו לבדיקות נוספות שהיו מאפשרות לאבחן את המחלה בשלב מוקדם יחסית ולשפר את סיכוייו להתגבר על המחלה</a:t>
            </a:r>
            <a:r>
              <a:rPr lang="he-IL" sz="2200" dirty="0" smtClean="0"/>
              <a:t>.  </a:t>
            </a:r>
          </a:p>
          <a:p>
            <a:pPr algn="just" rtl="1"/>
            <a:endParaRPr lang="he-IL" sz="2200" dirty="0" smtClean="0"/>
          </a:p>
          <a:p>
            <a:pPr algn="just" rtl="1"/>
            <a:r>
              <a:rPr lang="he-IL" sz="2200" dirty="0" smtClean="0">
                <a:solidFill>
                  <a:srgbClr val="0000FF"/>
                </a:solidFill>
              </a:rPr>
              <a:t>נטען כי הרופאים המטפלים לא ערכו רישום רפואי כנדרש </a:t>
            </a:r>
            <a:r>
              <a:rPr lang="he-IL" sz="2200" dirty="0" smtClean="0"/>
              <a:t>ולא נתנו הסבר משכנע למחדל זה. נטען כי לא ניתן לדעת מי היה הרופא שטיפל בתובע, כי לא ניתן לזהות את שמו וחתימתו וכי יש שיבושים נוספים בתיעוד הרופאי הקשור לטיפול במנוח.</a:t>
            </a:r>
          </a:p>
          <a:p>
            <a:pPr algn="just" rtl="1"/>
            <a:endParaRPr lang="he-IL" sz="2200" dirty="0" smtClean="0"/>
          </a:p>
          <a:p>
            <a:pPr algn="just" rtl="1"/>
            <a:r>
              <a:rPr lang="he-IL" sz="2200" dirty="0" smtClean="0">
                <a:solidFill>
                  <a:srgbClr val="0000FF"/>
                </a:solidFill>
              </a:rPr>
              <a:t>בית המשפט המחוזי דחה את התביעה </a:t>
            </a:r>
            <a:r>
              <a:rPr lang="he-IL" sz="2200" dirty="0" smtClean="0"/>
              <a:t>נוכח חוות הדעת של המומחה הרפואי מטעמו אשר קבע כי הטיפול שניתן לתובע לא היה רשלני.</a:t>
            </a:r>
          </a:p>
          <a:p>
            <a:pPr algn="just" rtl="1"/>
            <a:endParaRPr lang="he-IL" sz="2200" dirty="0" smtClean="0"/>
          </a:p>
          <a:p>
            <a:pPr algn="just" rtl="1"/>
            <a:r>
              <a:rPr lang="he-IL" sz="2200" dirty="0" smtClean="0"/>
              <a:t>בכל הקשור לטענות בדבר נזק ראייתי </a:t>
            </a:r>
            <a:r>
              <a:rPr lang="he-IL" sz="2200" u="sng" dirty="0" smtClean="0"/>
              <a:t>קבע בית המשפט המחוזי</a:t>
            </a:r>
            <a:r>
              <a:rPr lang="he-IL" sz="2200" dirty="0" smtClean="0"/>
              <a:t>:</a:t>
            </a:r>
          </a:p>
          <a:p>
            <a:pPr algn="just" rtl="1">
              <a:buNone/>
            </a:pPr>
            <a:r>
              <a:rPr lang="he-IL" sz="2200" dirty="0" smtClean="0"/>
              <a:t>	"</a:t>
            </a:r>
            <a:r>
              <a:rPr lang="he-IL" sz="2200" dirty="0" smtClean="0">
                <a:solidFill>
                  <a:srgbClr val="0000FF"/>
                </a:solidFill>
              </a:rPr>
              <a:t>אינני סבור שעלה בידי התובעים להוכיח שקיימת עובדה מהותית השנויה במחלוקת בין הצדדים שצריכה הייתה להופיע בתיקו הרפואי של המנוח, אך היא לא הופיעה, ושכתוצאה מכך נגרם לתובעים נזק ראייתי</a:t>
            </a:r>
            <a:r>
              <a:rPr lang="he-IL" sz="2200" dirty="0" smtClean="0"/>
              <a:t>."</a:t>
            </a:r>
          </a:p>
          <a:p>
            <a:pPr algn="just" rtl="1"/>
            <a:endParaRPr lang="he-IL" sz="2400" dirty="0" smtClean="0"/>
          </a:p>
          <a:p>
            <a:pPr algn="just" rtl="1"/>
            <a:endParaRPr lang="he-IL"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pPr rtl="1"/>
            <a:r>
              <a:rPr lang="he-IL" sz="3600" b="1" dirty="0" smtClean="0"/>
              <a:t>השופט הנדל</a:t>
            </a:r>
            <a:endParaRPr lang="he-IL" sz="3600" b="1" dirty="0"/>
          </a:p>
        </p:txBody>
      </p:sp>
      <p:sp>
        <p:nvSpPr>
          <p:cNvPr id="3" name="Content Placeholder 2"/>
          <p:cNvSpPr>
            <a:spLocks noGrp="1"/>
          </p:cNvSpPr>
          <p:nvPr>
            <p:ph idx="1"/>
          </p:nvPr>
        </p:nvSpPr>
        <p:spPr>
          <a:xfrm>
            <a:off x="0" y="980728"/>
            <a:ext cx="9144000" cy="5877272"/>
          </a:xfrm>
        </p:spPr>
        <p:txBody>
          <a:bodyPr/>
          <a:lstStyle/>
          <a:p>
            <a:pPr algn="just" rtl="1"/>
            <a:r>
              <a:rPr lang="he-IL" sz="2200" dirty="0" smtClean="0">
                <a:solidFill>
                  <a:srgbClr val="0000FF"/>
                </a:solidFill>
              </a:rPr>
              <a:t>לרשומה הרפואית חשיבות שכן היא משמשת כראייה באשר לאופן הטיפול שהגישו רופאים למטופל</a:t>
            </a:r>
            <a:r>
              <a:rPr lang="he-IL" sz="2200" dirty="0" smtClean="0"/>
              <a:t>. מעבר לכך, רשומה רפואית יכולה לתרום לחשיפת מצבו של החולה ומאפשרת מתן טיפול הולם לחולה על ידי רופאיו. </a:t>
            </a:r>
          </a:p>
          <a:p>
            <a:pPr algn="just" rtl="1"/>
            <a:endParaRPr lang="he-IL" sz="2200" dirty="0" smtClean="0"/>
          </a:p>
          <a:p>
            <a:pPr algn="just" rtl="1" hangingPunct="0"/>
            <a:r>
              <a:rPr lang="he-IL" sz="2200" dirty="0" smtClean="0"/>
              <a:t>למרות החשיבות שיש בתיעוד רפואי, </a:t>
            </a:r>
            <a:r>
              <a:rPr lang="he-IL" sz="2200" u="sng" dirty="0" smtClean="0">
                <a:solidFill>
                  <a:srgbClr val="0000FF"/>
                </a:solidFill>
              </a:rPr>
              <a:t>אין בכל פגם ברישום להוביל לקביעה של התרשלות מטעם הרופא. לא כל מקרה שבו נתגלו פגמים ברשומה הרפואית של הניזוק יצדיק הדבר את העברת נטל השכנוע </a:t>
            </a:r>
            <a:r>
              <a:rPr lang="he-IL" sz="2200" dirty="0" smtClean="0">
                <a:solidFill>
                  <a:srgbClr val="0000FF"/>
                </a:solidFill>
              </a:rPr>
              <a:t>מהתובע אל הנתבע</a:t>
            </a:r>
            <a:r>
              <a:rPr lang="he-IL" sz="2200" dirty="0" smtClean="0"/>
              <a:t>. </a:t>
            </a:r>
            <a:r>
              <a:rPr lang="he-IL" sz="2200" u="sng" dirty="0" smtClean="0"/>
              <a:t>הליקוי ברישום צריך לגעת "</a:t>
            </a:r>
            <a:r>
              <a:rPr lang="he-IL" sz="2200" u="sng" dirty="0" smtClean="0">
                <a:solidFill>
                  <a:srgbClr val="0000FF"/>
                </a:solidFill>
              </a:rPr>
              <a:t>ישירות בסלע המחלוקת</a:t>
            </a:r>
            <a:r>
              <a:rPr lang="he-IL" sz="2200" u="sng" dirty="0" smtClean="0"/>
              <a:t>", כלומר בשאלה האם הנתבע התרשל</a:t>
            </a:r>
            <a:r>
              <a:rPr lang="he-IL" sz="2200" dirty="0" smtClean="0"/>
              <a:t>. </a:t>
            </a:r>
          </a:p>
          <a:p>
            <a:pPr algn="just" rtl="1" hangingPunct="0"/>
            <a:endParaRPr lang="he-IL" sz="2200" dirty="0" smtClean="0"/>
          </a:p>
          <a:p>
            <a:pPr algn="just" rtl="1" hangingPunct="0"/>
            <a:r>
              <a:rPr lang="he-IL" sz="2200" dirty="0" smtClean="0">
                <a:solidFill>
                  <a:srgbClr val="0000FF"/>
                </a:solidFill>
              </a:rPr>
              <a:t>אם העדר הרישום מצוי מחוץ למתחם של הרשלנות המהותית שתביא לחובת הנתבע כי אז אין בכוחו להשפיע על העברת נטל השכנוע</a:t>
            </a:r>
            <a:r>
              <a:rPr lang="he-IL" sz="2200" dirty="0" smtClean="0"/>
              <a:t>. הסיבה לכך היא כי במצב המתואר כל מה שהוכיח התובע הוא התרשלות ברישום אך לא רשלנות כלפי הנזק של התובע. </a:t>
            </a:r>
            <a:r>
              <a:rPr lang="he-IL" sz="2200" dirty="0" smtClean="0">
                <a:solidFill>
                  <a:srgbClr val="0000FF"/>
                </a:solidFill>
              </a:rPr>
              <a:t>העדר רישום כשלעצמו אינו מוכיח רשלנות</a:t>
            </a:r>
            <a:r>
              <a:rPr lang="he-IL" sz="2200" dirty="0" smtClean="0"/>
              <a:t>. העדר רישום כזה לא יכריע את הכף לטובת התובע בתביעת הרשלנות. </a:t>
            </a:r>
            <a:r>
              <a:rPr lang="he-IL" sz="2400" dirty="0" smtClean="0"/>
              <a:t> </a:t>
            </a:r>
            <a:endParaRPr lang="en-GB" sz="2400" dirty="0" smtClean="0"/>
          </a:p>
          <a:p>
            <a:pPr algn="just" rtl="1"/>
            <a:endParaRPr lang="he-IL"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lstStyle/>
          <a:p>
            <a:r>
              <a:rPr lang="he-IL" sz="3600" b="1" dirty="0" smtClean="0"/>
              <a:t>נזק ראייתי-סיכום</a:t>
            </a:r>
            <a:endParaRPr lang="he-IL" sz="3600" b="1" dirty="0"/>
          </a:p>
        </p:txBody>
      </p:sp>
      <p:sp>
        <p:nvSpPr>
          <p:cNvPr id="3" name="Content Placeholder 2"/>
          <p:cNvSpPr>
            <a:spLocks noGrp="1"/>
          </p:cNvSpPr>
          <p:nvPr>
            <p:ph idx="1"/>
          </p:nvPr>
        </p:nvSpPr>
        <p:spPr>
          <a:xfrm>
            <a:off x="0" y="764704"/>
            <a:ext cx="9144000" cy="6093296"/>
          </a:xfrm>
        </p:spPr>
        <p:txBody>
          <a:bodyPr/>
          <a:lstStyle/>
          <a:p>
            <a:pPr algn="just" rtl="1"/>
            <a:r>
              <a:rPr lang="he-IL" sz="2200" dirty="0" smtClean="0">
                <a:solidFill>
                  <a:srgbClr val="0000FF"/>
                </a:solidFill>
              </a:rPr>
              <a:t>הנזק הראייתי הינו אחד הכלים, בדומה לסעיף 41, שמטרתו לסייע לתובע להוכיח את תביעתו כאשר הוא נתקל בקשיים לעשות זאת</a:t>
            </a:r>
            <a:r>
              <a:rPr lang="he-IL" sz="2200" dirty="0" smtClean="0"/>
              <a:t>.</a:t>
            </a:r>
          </a:p>
          <a:p>
            <a:pPr algn="just" rtl="1"/>
            <a:endParaRPr lang="he-IL" sz="1400" dirty="0" smtClean="0"/>
          </a:p>
          <a:p>
            <a:pPr algn="just" rtl="1"/>
            <a:r>
              <a:rPr lang="he-IL" sz="2200" dirty="0" smtClean="0"/>
              <a:t>במקרים רבים סעיף 41 והכלל של הנזק הראייתי נטענים במקביל באותה תביעה וזאת לאור הנסיבות המקרה.</a:t>
            </a:r>
          </a:p>
          <a:p>
            <a:pPr algn="just" rtl="1"/>
            <a:endParaRPr lang="he-IL" sz="1400" dirty="0" smtClean="0"/>
          </a:p>
          <a:p>
            <a:pPr algn="just" rtl="1"/>
            <a:r>
              <a:rPr lang="he-IL" sz="2200" dirty="0" smtClean="0">
                <a:solidFill>
                  <a:srgbClr val="0000FF"/>
                </a:solidFill>
              </a:rPr>
              <a:t>העיקרון המשפטי בסעיף 41 ובכלל הנזק הראייתי הוא זהה: כאשר כל אחד מהם מתקיים אז נטל השכנוע עובר לנתבע להוכיח שהוא לא התרשל</a:t>
            </a:r>
            <a:r>
              <a:rPr lang="he-IL" sz="2200" dirty="0" smtClean="0"/>
              <a:t>, נטל שקשה מאוד לעמוד בו, אם כי לא בלתי אפשרי.</a:t>
            </a:r>
          </a:p>
          <a:p>
            <a:pPr algn="just" rtl="1"/>
            <a:endParaRPr lang="he-IL" sz="1400" dirty="0" smtClean="0"/>
          </a:p>
          <a:p>
            <a:pPr algn="just" rtl="1"/>
            <a:r>
              <a:rPr lang="he-IL" sz="2200" dirty="0" smtClean="0">
                <a:solidFill>
                  <a:srgbClr val="0000FF"/>
                </a:solidFill>
              </a:rPr>
              <a:t>ההבדל בין השניים הוא כי לפי סעיף 41 חייבים להתקיים תנאים מסויימים על מנת שהנטל יעבור (בעיקר שליטה מלאה של הנתבע בנכס שגרם לנזק) בעוד שהכלל של הנזק הראייתי אינו דורש התקיימות תנאים אלה</a:t>
            </a:r>
            <a:r>
              <a:rPr lang="he-IL" sz="2200" dirty="0" smtClean="0"/>
              <a:t>.</a:t>
            </a:r>
          </a:p>
          <a:p>
            <a:pPr algn="just" rtl="1"/>
            <a:endParaRPr lang="he-IL" sz="1400" dirty="0" smtClean="0"/>
          </a:p>
          <a:p>
            <a:pPr algn="just" rtl="1"/>
            <a:r>
              <a:rPr lang="he-IL" sz="2200" dirty="0" smtClean="0">
                <a:solidFill>
                  <a:srgbClr val="0000FF"/>
                </a:solidFill>
              </a:rPr>
              <a:t>כלל הנזק הראייתי רלבנטי בעיקר כאשר יש טענה עובדתית שלא ניתן להוכיח אותה בשל רשלנות הנתבע</a:t>
            </a:r>
            <a:r>
              <a:rPr lang="he-IL" sz="2200" dirty="0" smtClean="0"/>
              <a:t>, למשל שלא דאג לתעד את מהלך הדברים או לערוך בדיקות </a:t>
            </a:r>
            <a:r>
              <a:rPr lang="he-IL" sz="2200" smtClean="0"/>
              <a:t>שהיו </a:t>
            </a:r>
            <a:r>
              <a:rPr lang="he-IL" sz="2200" smtClean="0"/>
              <a:t>שופכות </a:t>
            </a:r>
            <a:r>
              <a:rPr lang="he-IL" sz="2200" dirty="0" smtClean="0"/>
              <a:t>אור על הליך גרימת הנזק. כאשר העדר התיעוד/הבדיקות לא נוגע למהות התביעה, אז כלל הנזק הראייתי לא יעזור לתובע.</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11142</TotalTime>
  <Words>4654</Words>
  <Application>Microsoft Office PowerPoint</Application>
  <PresentationFormat>‫הצגה על המסך (4:3)</PresentationFormat>
  <Paragraphs>342</Paragraphs>
  <Slides>39</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39</vt:i4>
      </vt:variant>
    </vt:vector>
  </HeadingPairs>
  <TitlesOfParts>
    <vt:vector size="40" baseType="lpstr">
      <vt:lpstr>Office Theme</vt:lpstr>
      <vt:lpstr>המכללה האקדמית נתניה בית הספר למשפטים  דיני נזיקין סמסטר ב'- נזק ראייתי</vt:lpstr>
      <vt:lpstr>הקדמה</vt:lpstr>
      <vt:lpstr>דוגמא 1- קושי לקבוע את ההתרשלות והיקפה </vt:lpstr>
      <vt:lpstr>דוגמא 2- קושי לקבוע קשר סיבתי</vt:lpstr>
      <vt:lpstr>פרופ' פורת ופרופ' שטיין</vt:lpstr>
      <vt:lpstr>כלל הנזק הראייתי במשפט הישראלי</vt:lpstr>
      <vt:lpstr>המצבים שבהם יחול הנזק הראייתי</vt:lpstr>
      <vt:lpstr>ע"א 285/86 נגר נ' וילנסקי </vt:lpstr>
      <vt:lpstr>המצב בפס"ד וילנסקי</vt:lpstr>
      <vt:lpstr>השופט גולדברג</vt:lpstr>
      <vt:lpstr>השופט גולדברג-המשך...</vt:lpstr>
      <vt:lpstr>ניתוח פס"ד נגר נ' וילנסקי</vt:lpstr>
      <vt:lpstr>ע"א 6160/99 דרוקמן נ' בית חולים לניאדו</vt:lpstr>
      <vt:lpstr>עמדת השופטת שטרסברג-כהן</vt:lpstr>
      <vt:lpstr>ע"א 8151/98 שטרנברג נגד ד"ר צ'צ'יק</vt:lpstr>
      <vt:lpstr>השופט ריבלין</vt:lpstr>
      <vt:lpstr>יישום כלל הנזק הראייתי בפס"ד שטרנברג</vt:lpstr>
      <vt:lpstr>על היחס שבין הדבר מדבר בעדו לבין נזק ראייתי</vt:lpstr>
      <vt:lpstr>ע"א 9328/02 מאיר נ' לאור</vt:lpstr>
      <vt:lpstr>השופט אור</vt:lpstr>
      <vt:lpstr>הרחבת כלל הרישום הרפואי</vt:lpstr>
      <vt:lpstr>הקביעות המשפטיות בפס"ד לאור</vt:lpstr>
      <vt:lpstr>קביעותיו של השופט אור</vt:lpstr>
      <vt:lpstr>יישום כלל הנזק הראייתי בפס"ד מאיר נ' לאור</vt:lpstr>
      <vt:lpstr>ע"א 361/00 עאזם ד'אהר נ' סרן יואב</vt:lpstr>
      <vt:lpstr>השופט מצא</vt:lpstr>
      <vt:lpstr>השופט מצא- המשך...</vt:lpstr>
      <vt:lpstr>ע"א 6991/09 פלוני נ' מדינת ישראל</vt:lpstr>
      <vt:lpstr>השופט גרוניס</vt:lpstr>
      <vt:lpstr>ע"א 10094/07 פלונית נ' בית החולים האנגלי</vt:lpstr>
      <vt:lpstr>השופט הנדל- הסוגיה המשפטית</vt:lpstr>
      <vt:lpstr>הנזק הראייתי ויסוד ההתרשלות</vt:lpstr>
      <vt:lpstr>הש' הנדל- יסוד הקשר הסיבתי</vt:lpstr>
      <vt:lpstr>השופט ריבלין על נזק ראייתי</vt:lpstr>
      <vt:lpstr>ע"א 10218/08 אברומסקי נ' ד"ר סיגל</vt:lpstr>
      <vt:lpstr>יישום הכלל בפס"ד אברומסקי</vt:lpstr>
      <vt:lpstr>ע"א 2402/11 עזבון כנאענה ז"ל נ' קופ"ח מאוחדת</vt:lpstr>
      <vt:lpstr>השופט הנדל</vt:lpstr>
      <vt:lpstr>נזק ראייתי-סיכום</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המכללה האקדמית נתניה בית הספר למשפטים  דיני נזיקין</dc:title>
  <dc:creator>rgilbar</dc:creator>
  <cp:lastModifiedBy>roi</cp:lastModifiedBy>
  <cp:revision>131</cp:revision>
  <dcterms:created xsi:type="dcterms:W3CDTF">2013-10-22T06:29:39Z</dcterms:created>
  <dcterms:modified xsi:type="dcterms:W3CDTF">2016-03-29T08:16:34Z</dcterms:modified>
</cp:coreProperties>
</file>